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1.jpg" ContentType="image/jpeg"/>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56" r:id="rId5"/>
    <p:sldId id="257" r:id="rId6"/>
    <p:sldId id="258" r:id="rId7"/>
    <p:sldId id="259" r:id="rId8"/>
    <p:sldId id="261" r:id="rId9"/>
    <p:sldId id="262" r:id="rId10"/>
    <p:sldId id="263" r:id="rId11"/>
    <p:sldId id="268" r:id="rId12"/>
    <p:sldId id="269" r:id="rId13"/>
    <p:sldId id="270" r:id="rId14"/>
    <p:sldId id="271" r:id="rId15"/>
    <p:sldId id="260" r:id="rId16"/>
    <p:sldId id="273" r:id="rId17"/>
    <p:sldId id="272" r:id="rId18"/>
    <p:sldId id="267" r:id="rId1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4655"/>
  </p:normalViewPr>
  <p:slideViewPr>
    <p:cSldViewPr>
      <p:cViewPr varScale="1">
        <p:scale>
          <a:sx n="123" d="100"/>
          <a:sy n="123" d="100"/>
        </p:scale>
        <p:origin x="756" y="102"/>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642-2A5D-BB43-B596-940E1EDB7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DC445-E714-CC49-A933-B0F3D3A31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7DD08-FEBF-3348-BF70-AB7F6EEB2529}"/>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5" name="Footer Placeholder 4">
            <a:extLst>
              <a:ext uri="{FF2B5EF4-FFF2-40B4-BE49-F238E27FC236}">
                <a16:creationId xmlns:a16="http://schemas.microsoft.com/office/drawing/2014/main" id="{0DFA79BC-890F-D342-8EAC-984BBF6F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1327A-D129-C140-A381-72F8906B0F0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8329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92A2-5246-4343-9C18-02B670968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D69E1D-89CD-8E42-9EAE-4095EBE66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EDAEE-0448-A04F-AD47-CE90F60B0E56}"/>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5" name="Footer Placeholder 4">
            <a:extLst>
              <a:ext uri="{FF2B5EF4-FFF2-40B4-BE49-F238E27FC236}">
                <a16:creationId xmlns:a16="http://schemas.microsoft.com/office/drawing/2014/main" id="{876845BD-4DDD-CF48-A859-F655AD388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00C10-6CD8-5147-8447-EF3E6871B4B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2366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65D36-395B-8345-A257-BB008FD65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639B80-9567-5F44-9E09-11F144DEC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57A04-C37F-E644-A233-E4B33088674A}"/>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5" name="Footer Placeholder 4">
            <a:extLst>
              <a:ext uri="{FF2B5EF4-FFF2-40B4-BE49-F238E27FC236}">
                <a16:creationId xmlns:a16="http://schemas.microsoft.com/office/drawing/2014/main" id="{9DBDF86A-A0AD-2046-BBEF-3DF7BF558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BBF2D-30F6-9E40-A806-5A16815BC5D0}"/>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7894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4B1A-7033-B848-87B5-73A87F247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085CC-DC7B-DF4B-8354-FBF1A24B35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DB9C1-4B59-6C42-8131-D5CFC5798F80}"/>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5" name="Footer Placeholder 4">
            <a:extLst>
              <a:ext uri="{FF2B5EF4-FFF2-40B4-BE49-F238E27FC236}">
                <a16:creationId xmlns:a16="http://schemas.microsoft.com/office/drawing/2014/main" id="{EC7C62C2-C06A-1944-B2AA-1CD824C83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07712-9924-B944-983D-36728A81E555}"/>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79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E588-3A46-C94D-9CDB-2BB7E522D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33A8DF-4242-9F4A-BAB3-917AFE0EF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3E964-AD4B-A34C-BE6E-573F7FA663E0}"/>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5" name="Footer Placeholder 4">
            <a:extLst>
              <a:ext uri="{FF2B5EF4-FFF2-40B4-BE49-F238E27FC236}">
                <a16:creationId xmlns:a16="http://schemas.microsoft.com/office/drawing/2014/main" id="{FAD4174B-1D73-EE40-89FE-9D6E24D50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B3EB9-CB61-0244-A731-72BF615DF31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950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2F7D-80D2-8244-8D39-1D31389FA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F7E0F-6944-7A4C-B0D8-114C54E6E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50AFA-F665-7948-BBB2-5CCFDFF92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50CE5F-C7EC-0348-880C-DBF37CF2363C}"/>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6" name="Footer Placeholder 5">
            <a:extLst>
              <a:ext uri="{FF2B5EF4-FFF2-40B4-BE49-F238E27FC236}">
                <a16:creationId xmlns:a16="http://schemas.microsoft.com/office/drawing/2014/main" id="{302AE867-9C34-A84D-9364-6F978CC0D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607DA-54AF-7E42-9BB8-99298CDE32E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3343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771C-93F0-D443-AB56-1CE384E48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B32D4-91F8-A34B-BBCC-8FAEF3F7F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F92B1-36EE-C943-AA05-536804CE0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B9135-5B35-E740-9168-5E5355941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9BCA9-F2F6-5D41-A9D1-6FAD627C6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71E02F-AF67-8C4C-BA68-DCC1819B6B6B}"/>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8" name="Footer Placeholder 7">
            <a:extLst>
              <a:ext uri="{FF2B5EF4-FFF2-40B4-BE49-F238E27FC236}">
                <a16:creationId xmlns:a16="http://schemas.microsoft.com/office/drawing/2014/main" id="{3EBBC1A1-5E46-C446-A4B1-8A5E981AB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155FC-4E7B-544E-8D6A-F181BD6BBE2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530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5FEF-334C-3349-B162-F4B2BAC4EA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44A49-237A-3B46-9FD7-15B2CD682A8B}"/>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4" name="Footer Placeholder 3">
            <a:extLst>
              <a:ext uri="{FF2B5EF4-FFF2-40B4-BE49-F238E27FC236}">
                <a16:creationId xmlns:a16="http://schemas.microsoft.com/office/drawing/2014/main" id="{760AE26E-B608-6D40-AD1F-03A46D10A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6F6A6-91F5-844E-B84C-D2B60611F6F6}"/>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1689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77153-FBB3-CE4F-B6FE-B6B2FBA67966}"/>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3" name="Footer Placeholder 2">
            <a:extLst>
              <a:ext uri="{FF2B5EF4-FFF2-40B4-BE49-F238E27FC236}">
                <a16:creationId xmlns:a16="http://schemas.microsoft.com/office/drawing/2014/main" id="{1054164C-1FCC-D34B-9FE1-A3F666209A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A43295-9B39-C24C-ACC9-C60CC3871C6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75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D507-956E-A841-A9E3-C76D4DBCF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932EE-9C38-E34F-9B0C-DAB2229D4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6A31D-76DA-CD42-80C9-FC30F026E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B3650-0F7A-184C-BB42-1429C8A06E24}"/>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6" name="Footer Placeholder 5">
            <a:extLst>
              <a:ext uri="{FF2B5EF4-FFF2-40B4-BE49-F238E27FC236}">
                <a16:creationId xmlns:a16="http://schemas.microsoft.com/office/drawing/2014/main" id="{066B25EB-7139-9D45-8A6C-F9C2F00A1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D5249-6491-1C41-8D9F-E1E4FF0D39B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6176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418C-3065-EA40-B7B9-DB4BC3CBF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9F2DD4-B82B-BE46-8F1C-E71C15ED0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5049DB8-AF45-3142-9FB5-17DF3B4DD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09000-D418-7F46-83C5-CCE35A197B26}"/>
              </a:ext>
            </a:extLst>
          </p:cNvPr>
          <p:cNvSpPr>
            <a:spLocks noGrp="1"/>
          </p:cNvSpPr>
          <p:nvPr>
            <p:ph type="dt" sz="half" idx="10"/>
          </p:nvPr>
        </p:nvSpPr>
        <p:spPr/>
        <p:txBody>
          <a:bodyPr/>
          <a:lstStyle/>
          <a:p>
            <a:fld id="{1D8BD707-D9CF-40AE-B4C6-C98DA3205C09}" type="datetimeFigureOut">
              <a:rPr lang="en-US" smtClean="0"/>
              <a:t>10/14/2022</a:t>
            </a:fld>
            <a:endParaRPr lang="en-US"/>
          </a:p>
        </p:txBody>
      </p:sp>
      <p:sp>
        <p:nvSpPr>
          <p:cNvPr id="6" name="Footer Placeholder 5">
            <a:extLst>
              <a:ext uri="{FF2B5EF4-FFF2-40B4-BE49-F238E27FC236}">
                <a16:creationId xmlns:a16="http://schemas.microsoft.com/office/drawing/2014/main" id="{31795E6F-F860-5841-91B1-3FE1EF8A1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B42C1-26BA-0340-98FB-6500C856916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3944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8AD33-926F-4B42-9418-36DFA82CF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CEABD1-B599-E640-A5BC-85ED9E398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021478D-5AD1-0D42-BF98-B5F0B230D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ira Sans Regular" panose="020B0503050000020004" pitchFamily="34" charset="0"/>
              </a:defRPr>
            </a:lvl1pPr>
          </a:lstStyle>
          <a:p>
            <a:fld id="{1D8BD707-D9CF-40AE-B4C6-C98DA3205C09}" type="datetimeFigureOut">
              <a:rPr lang="en-US" smtClean="0"/>
              <a:t>10/14/2022</a:t>
            </a:fld>
            <a:endParaRPr lang="en-US"/>
          </a:p>
        </p:txBody>
      </p:sp>
      <p:sp>
        <p:nvSpPr>
          <p:cNvPr id="5" name="Footer Placeholder 4">
            <a:extLst>
              <a:ext uri="{FF2B5EF4-FFF2-40B4-BE49-F238E27FC236}">
                <a16:creationId xmlns:a16="http://schemas.microsoft.com/office/drawing/2014/main" id="{AB6B538E-D599-9546-B6C9-29BD917BA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ira Sans Regular" panose="020B0503050000020004" pitchFamily="34" charset="0"/>
              </a:defRPr>
            </a:lvl1pPr>
          </a:lstStyle>
          <a:p>
            <a:endParaRPr lang="en-US"/>
          </a:p>
        </p:txBody>
      </p:sp>
      <p:sp>
        <p:nvSpPr>
          <p:cNvPr id="6" name="Slide Number Placeholder 5">
            <a:extLst>
              <a:ext uri="{FF2B5EF4-FFF2-40B4-BE49-F238E27FC236}">
                <a16:creationId xmlns:a16="http://schemas.microsoft.com/office/drawing/2014/main" id="{F9421EAE-B255-4343-A52E-927E9F9C8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ira Sans Regular" panose="020B0503050000020004" pitchFamily="34" charset="0"/>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379490573"/>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b="1" i="0" kern="1200">
          <a:solidFill>
            <a:schemeClr val="tx1"/>
          </a:solidFill>
          <a:latin typeface="Montserrat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9223" y="2311275"/>
            <a:ext cx="10515600" cy="689291"/>
          </a:xfrm>
          <a:prstGeom prst="rect">
            <a:avLst/>
          </a:prstGeom>
        </p:spPr>
        <p:txBody>
          <a:bodyPr vert="horz" wrap="square" lIns="0" tIns="12065" rIns="0" bIns="0" rtlCol="0">
            <a:spAutoFit/>
          </a:bodyPr>
          <a:lstStyle/>
          <a:p>
            <a:pPr marL="13970" algn="ctr">
              <a:lnSpc>
                <a:spcPct val="100000"/>
              </a:lnSpc>
              <a:spcBef>
                <a:spcPts val="95"/>
              </a:spcBef>
            </a:pPr>
            <a:r>
              <a:rPr spc="-5" dirty="0">
                <a:solidFill>
                  <a:schemeClr val="bg1">
                    <a:lumMod val="25000"/>
                    <a:lumOff val="75000"/>
                  </a:schemeClr>
                </a:solidFill>
              </a:rPr>
              <a:t>Divisional</a:t>
            </a:r>
            <a:r>
              <a:rPr spc="-55" dirty="0">
                <a:solidFill>
                  <a:schemeClr val="bg1">
                    <a:lumMod val="25000"/>
                    <a:lumOff val="75000"/>
                  </a:schemeClr>
                </a:solidFill>
              </a:rPr>
              <a:t> </a:t>
            </a:r>
            <a:r>
              <a:rPr spc="-5" dirty="0">
                <a:solidFill>
                  <a:schemeClr val="bg1">
                    <a:lumMod val="25000"/>
                    <a:lumOff val="75000"/>
                  </a:schemeClr>
                </a:solidFill>
              </a:rPr>
              <a:t>Overview</a:t>
            </a:r>
          </a:p>
        </p:txBody>
      </p:sp>
      <p:sp>
        <p:nvSpPr>
          <p:cNvPr id="3" name="object 3"/>
          <p:cNvSpPr txBox="1"/>
          <p:nvPr/>
        </p:nvSpPr>
        <p:spPr>
          <a:xfrm>
            <a:off x="1410851" y="3371971"/>
            <a:ext cx="9403715" cy="1322705"/>
          </a:xfrm>
          <a:prstGeom prst="rect">
            <a:avLst/>
          </a:prstGeom>
        </p:spPr>
        <p:txBody>
          <a:bodyPr vert="horz" wrap="square" lIns="0" tIns="85090" rIns="0" bIns="0" rtlCol="0">
            <a:spAutoFit/>
          </a:bodyPr>
          <a:lstStyle/>
          <a:p>
            <a:pPr algn="ctr">
              <a:lnSpc>
                <a:spcPct val="100000"/>
              </a:lnSpc>
              <a:spcBef>
                <a:spcPts val="670"/>
              </a:spcBef>
            </a:pPr>
            <a:r>
              <a:rPr sz="4000" b="1" spc="-5" dirty="0">
                <a:solidFill>
                  <a:srgbClr val="FFFFFF"/>
                </a:solidFill>
                <a:latin typeface="Montserrat"/>
                <a:cs typeface="Montserrat"/>
              </a:rPr>
              <a:t>University Relations </a:t>
            </a:r>
            <a:r>
              <a:rPr sz="4000" b="1" spc="-10" dirty="0">
                <a:solidFill>
                  <a:srgbClr val="FFFFFF"/>
                </a:solidFill>
                <a:latin typeface="Montserrat"/>
                <a:cs typeface="Montserrat"/>
              </a:rPr>
              <a:t>and</a:t>
            </a:r>
            <a:r>
              <a:rPr sz="4000" b="1" spc="-5" dirty="0">
                <a:solidFill>
                  <a:srgbClr val="FFFFFF"/>
                </a:solidFill>
                <a:latin typeface="Montserrat"/>
                <a:cs typeface="Montserrat"/>
              </a:rPr>
              <a:t> Marketing</a:t>
            </a:r>
            <a:endParaRPr sz="4000">
              <a:latin typeface="Montserrat"/>
              <a:cs typeface="Montserrat"/>
            </a:endParaRPr>
          </a:p>
          <a:p>
            <a:pPr algn="ctr">
              <a:lnSpc>
                <a:spcPct val="100000"/>
              </a:lnSpc>
              <a:spcBef>
                <a:spcPts val="520"/>
              </a:spcBef>
            </a:pPr>
            <a:r>
              <a:rPr sz="3600" spc="-5" dirty="0">
                <a:solidFill>
                  <a:srgbClr val="C1E7FF"/>
                </a:solidFill>
                <a:latin typeface="Fira Sans"/>
                <a:cs typeface="Fira Sans"/>
              </a:rPr>
              <a:t>Vice President Donna</a:t>
            </a:r>
            <a:r>
              <a:rPr sz="3600" spc="-45" dirty="0">
                <a:solidFill>
                  <a:srgbClr val="C1E7FF"/>
                </a:solidFill>
                <a:latin typeface="Fira Sans"/>
                <a:cs typeface="Fira Sans"/>
              </a:rPr>
              <a:t> </a:t>
            </a:r>
            <a:r>
              <a:rPr sz="3600" spc="-5" dirty="0">
                <a:solidFill>
                  <a:srgbClr val="C1E7FF"/>
                </a:solidFill>
                <a:latin typeface="Fira Sans"/>
                <a:cs typeface="Fira Sans"/>
              </a:rPr>
              <a:t>Gibbs</a:t>
            </a:r>
            <a:endParaRPr sz="3600">
              <a:latin typeface="Fira Sans"/>
              <a:cs typeface="Fira Sans"/>
            </a:endParaRPr>
          </a:p>
        </p:txBody>
      </p:sp>
      <p:sp>
        <p:nvSpPr>
          <p:cNvPr id="4" name="object 4"/>
          <p:cNvSpPr/>
          <p:nvPr/>
        </p:nvSpPr>
        <p:spPr>
          <a:xfrm>
            <a:off x="4841747" y="3259835"/>
            <a:ext cx="2131060" cy="0"/>
          </a:xfrm>
          <a:custGeom>
            <a:avLst/>
            <a:gdLst/>
            <a:ahLst/>
            <a:cxnLst/>
            <a:rect l="l" t="t" r="r" b="b"/>
            <a:pathLst>
              <a:path w="2131059">
                <a:moveTo>
                  <a:pt x="0" y="0"/>
                </a:moveTo>
                <a:lnTo>
                  <a:pt x="2130882" y="0"/>
                </a:lnTo>
              </a:path>
            </a:pathLst>
          </a:custGeom>
          <a:ln w="76200">
            <a:solidFill>
              <a:srgbClr val="62C2FF"/>
            </a:solidFill>
          </a:ln>
        </p:spPr>
        <p:txBody>
          <a:bodyPr wrap="square" lIns="0" tIns="0" rIns="0" bIns="0" rtlCol="0"/>
          <a:lstStyle/>
          <a:p>
            <a:endParaRPr/>
          </a:p>
        </p:txBody>
      </p:sp>
      <p:sp>
        <p:nvSpPr>
          <p:cNvPr id="5" name="object 5"/>
          <p:cNvSpPr/>
          <p:nvPr/>
        </p:nvSpPr>
        <p:spPr>
          <a:xfrm>
            <a:off x="4942332" y="5218176"/>
            <a:ext cx="1929383" cy="12313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3090" y="316547"/>
            <a:ext cx="8001000" cy="635000"/>
          </a:xfrm>
          <a:prstGeom prst="rect">
            <a:avLst/>
          </a:prstGeom>
        </p:spPr>
        <p:txBody>
          <a:bodyPr vert="horz" wrap="square" lIns="0" tIns="12065" rIns="0" bIns="0" rtlCol="0">
            <a:spAutoFit/>
          </a:bodyPr>
          <a:lstStyle/>
          <a:p>
            <a:pPr marL="12700">
              <a:lnSpc>
                <a:spcPct val="100000"/>
              </a:lnSpc>
              <a:spcBef>
                <a:spcPts val="95"/>
              </a:spcBef>
            </a:pPr>
            <a:r>
              <a:rPr lang="en-US" sz="4000" spc="-5" dirty="0">
                <a:solidFill>
                  <a:srgbClr val="FFFFFF"/>
                </a:solidFill>
              </a:rPr>
              <a:t>Community Relations</a:t>
            </a:r>
            <a:endParaRPr sz="4000" spc="-5" dirty="0">
              <a:solidFill>
                <a:srgbClr val="FFFFFF"/>
              </a:solidFill>
            </a:endParaRPr>
          </a:p>
        </p:txBody>
      </p:sp>
      <p:sp>
        <p:nvSpPr>
          <p:cNvPr id="9" name="object 9"/>
          <p:cNvSpPr/>
          <p:nvPr/>
        </p:nvSpPr>
        <p:spPr>
          <a:xfrm>
            <a:off x="10543031" y="102107"/>
            <a:ext cx="1005838" cy="629411"/>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0335431" y="66899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11" name="object 11"/>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
        <p:nvSpPr>
          <p:cNvPr id="12" name="object 3">
            <a:extLst>
              <a:ext uri="{FF2B5EF4-FFF2-40B4-BE49-F238E27FC236}">
                <a16:creationId xmlns:a16="http://schemas.microsoft.com/office/drawing/2014/main" id="{0A440678-C46C-E24D-BA28-29ED5AEB959B}"/>
              </a:ext>
            </a:extLst>
          </p:cNvPr>
          <p:cNvSpPr txBox="1"/>
          <p:nvPr/>
        </p:nvSpPr>
        <p:spPr>
          <a:xfrm>
            <a:off x="670951" y="1981200"/>
            <a:ext cx="6979285" cy="3573414"/>
          </a:xfrm>
          <a:prstGeom prst="rect">
            <a:avLst/>
          </a:prstGeom>
        </p:spPr>
        <p:txBody>
          <a:bodyPr vert="horz" wrap="square" lIns="0" tIns="13335" rIns="0" bIns="0" rtlCol="0">
            <a:spAutoFit/>
          </a:bodyPr>
          <a:lstStyle/>
          <a:p>
            <a:pPr marL="12700">
              <a:lnSpc>
                <a:spcPct val="100000"/>
              </a:lnSpc>
              <a:spcBef>
                <a:spcPts val="994"/>
              </a:spcBef>
            </a:pPr>
            <a:r>
              <a:rPr lang="en-US" dirty="0">
                <a:latin typeface="Fira Sans"/>
                <a:cs typeface="Fira Sans"/>
              </a:rPr>
              <a:t>Goals &amp; Objectives:</a:t>
            </a:r>
            <a:endParaRPr dirty="0">
              <a:latin typeface="Fira Sans"/>
              <a:cs typeface="Fira Sans"/>
            </a:endParaRPr>
          </a:p>
          <a:p>
            <a:pPr marL="241300" indent="-228600">
              <a:lnSpc>
                <a:spcPct val="100000"/>
              </a:lnSpc>
              <a:spcBef>
                <a:spcPts val="1015"/>
              </a:spcBef>
              <a:buFont typeface="Arial"/>
              <a:buChar char="•"/>
              <a:tabLst>
                <a:tab pos="240665" algn="l"/>
                <a:tab pos="241300" algn="l"/>
              </a:tabLst>
            </a:pPr>
            <a:r>
              <a:rPr spc="-5" dirty="0">
                <a:solidFill>
                  <a:schemeClr val="bg1">
                    <a:lumMod val="25000"/>
                    <a:lumOff val="75000"/>
                  </a:schemeClr>
                </a:solidFill>
                <a:latin typeface="Fira Sans"/>
                <a:cs typeface="Fira Sans"/>
              </a:rPr>
              <a:t>Develop collaborative </a:t>
            </a:r>
            <a:r>
              <a:rPr spc="-5" dirty="0">
                <a:latin typeface="Fira Sans"/>
                <a:cs typeface="Fira Sans"/>
              </a:rPr>
              <a:t>university-to-community partnerships</a:t>
            </a:r>
            <a:r>
              <a:rPr spc="-5" dirty="0">
                <a:solidFill>
                  <a:schemeClr val="bg1">
                    <a:lumMod val="25000"/>
                    <a:lumOff val="75000"/>
                  </a:schemeClr>
                </a:solidFill>
                <a:latin typeface="Fira Sans"/>
                <a:cs typeface="Fira Sans"/>
              </a:rPr>
              <a:t>,</a:t>
            </a:r>
            <a:r>
              <a:rPr spc="-45"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making</a:t>
            </a:r>
            <a:r>
              <a:rPr lang="en-US" dirty="0">
                <a:solidFill>
                  <a:schemeClr val="bg1">
                    <a:lumMod val="25000"/>
                    <a:lumOff val="75000"/>
                  </a:schemeClr>
                </a:solidFill>
                <a:latin typeface="Fira Sans"/>
                <a:cs typeface="Fira Sans"/>
              </a:rPr>
              <a:t> </a:t>
            </a:r>
            <a:r>
              <a:rPr spc="-5" dirty="0">
                <a:solidFill>
                  <a:schemeClr val="bg1">
                    <a:lumMod val="25000"/>
                    <a:lumOff val="75000"/>
                  </a:schemeClr>
                </a:solidFill>
                <a:latin typeface="Fira Sans"/>
                <a:cs typeface="Fira Sans"/>
              </a:rPr>
              <a:t>Western </a:t>
            </a:r>
            <a:r>
              <a:rPr dirty="0">
                <a:solidFill>
                  <a:schemeClr val="bg1">
                    <a:lumMod val="25000"/>
                    <a:lumOff val="75000"/>
                  </a:schemeClr>
                </a:solidFill>
                <a:latin typeface="Fira Sans"/>
                <a:cs typeface="Fira Sans"/>
              </a:rPr>
              <a:t>more </a:t>
            </a:r>
            <a:r>
              <a:rPr spc="-5" dirty="0">
                <a:solidFill>
                  <a:schemeClr val="bg1">
                    <a:lumMod val="25000"/>
                    <a:lumOff val="75000"/>
                  </a:schemeClr>
                </a:solidFill>
                <a:latin typeface="Fira Sans"/>
                <a:cs typeface="Fira Sans"/>
              </a:rPr>
              <a:t>accessible</a:t>
            </a:r>
            <a:r>
              <a:rPr lang="en-US" spc="-5" dirty="0">
                <a:solidFill>
                  <a:schemeClr val="bg1">
                    <a:lumMod val="25000"/>
                    <a:lumOff val="75000"/>
                  </a:schemeClr>
                </a:solidFill>
                <a:latin typeface="Fira Sans"/>
                <a:cs typeface="Fira Sans"/>
              </a:rPr>
              <a:t>,</a:t>
            </a:r>
            <a:r>
              <a:rPr spc="-5"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and </a:t>
            </a:r>
            <a:r>
              <a:rPr spc="-5" dirty="0">
                <a:solidFill>
                  <a:schemeClr val="bg1">
                    <a:lumMod val="25000"/>
                    <a:lumOff val="75000"/>
                  </a:schemeClr>
                </a:solidFill>
                <a:latin typeface="Fira Sans"/>
                <a:cs typeface="Fira Sans"/>
              </a:rPr>
              <a:t>benefiting both the university </a:t>
            </a:r>
            <a:r>
              <a:rPr dirty="0">
                <a:solidFill>
                  <a:schemeClr val="bg1">
                    <a:lumMod val="25000"/>
                    <a:lumOff val="75000"/>
                  </a:schemeClr>
                </a:solidFill>
                <a:latin typeface="Fira Sans"/>
                <a:cs typeface="Fira Sans"/>
              </a:rPr>
              <a:t>and </a:t>
            </a:r>
            <a:r>
              <a:rPr spc="-5" dirty="0">
                <a:solidFill>
                  <a:schemeClr val="bg1">
                    <a:lumMod val="25000"/>
                    <a:lumOff val="75000"/>
                  </a:schemeClr>
                </a:solidFill>
                <a:latin typeface="Fira Sans"/>
                <a:cs typeface="Fira Sans"/>
              </a:rPr>
              <a:t>the people </a:t>
            </a:r>
            <a:r>
              <a:rPr dirty="0">
                <a:solidFill>
                  <a:schemeClr val="bg1">
                    <a:lumMod val="25000"/>
                    <a:lumOff val="75000"/>
                  </a:schemeClr>
                </a:solidFill>
                <a:latin typeface="Fira Sans"/>
                <a:cs typeface="Fira Sans"/>
              </a:rPr>
              <a:t>of</a:t>
            </a:r>
            <a:r>
              <a:rPr spc="-80" dirty="0">
                <a:solidFill>
                  <a:schemeClr val="bg1">
                    <a:lumMod val="25000"/>
                    <a:lumOff val="75000"/>
                  </a:schemeClr>
                </a:solidFill>
                <a:latin typeface="Fira Sans"/>
                <a:cs typeface="Fira Sans"/>
              </a:rPr>
              <a:t> </a:t>
            </a:r>
            <a:r>
              <a:rPr spc="-5" dirty="0">
                <a:solidFill>
                  <a:schemeClr val="bg1">
                    <a:lumMod val="25000"/>
                    <a:lumOff val="75000"/>
                  </a:schemeClr>
                </a:solidFill>
                <a:latin typeface="Fira Sans"/>
                <a:cs typeface="Fira Sans"/>
              </a:rPr>
              <a:t>Washington.</a:t>
            </a:r>
            <a:endParaRPr dirty="0">
              <a:solidFill>
                <a:schemeClr val="bg1">
                  <a:lumMod val="25000"/>
                  <a:lumOff val="75000"/>
                </a:schemeClr>
              </a:solidFill>
              <a:latin typeface="Fira Sans"/>
              <a:cs typeface="Fira Sans"/>
            </a:endParaRPr>
          </a:p>
          <a:p>
            <a:pPr marL="241300" marR="691515" indent="-228600">
              <a:lnSpc>
                <a:spcPct val="100000"/>
              </a:lnSpc>
              <a:spcBef>
                <a:spcPts val="1010"/>
              </a:spcBef>
              <a:buFont typeface="Arial"/>
              <a:buChar char="•"/>
              <a:tabLst>
                <a:tab pos="240665" algn="l"/>
                <a:tab pos="241300" algn="l"/>
              </a:tabLst>
            </a:pPr>
            <a:r>
              <a:rPr dirty="0">
                <a:latin typeface="Fira Sans"/>
                <a:cs typeface="Fira Sans"/>
              </a:rPr>
              <a:t>Seek </a:t>
            </a:r>
            <a:r>
              <a:rPr spc="-5" dirty="0">
                <a:latin typeface="Fira Sans"/>
                <a:cs typeface="Fira Sans"/>
              </a:rPr>
              <a:t>connections </a:t>
            </a:r>
            <a:r>
              <a:rPr spc="-5" dirty="0">
                <a:solidFill>
                  <a:schemeClr val="bg1">
                    <a:lumMod val="25000"/>
                    <a:lumOff val="75000"/>
                  </a:schemeClr>
                </a:solidFill>
                <a:latin typeface="Fira Sans"/>
                <a:cs typeface="Fira Sans"/>
              </a:rPr>
              <a:t>that </a:t>
            </a:r>
            <a:r>
              <a:rPr dirty="0">
                <a:solidFill>
                  <a:schemeClr val="bg1">
                    <a:lumMod val="25000"/>
                    <a:lumOff val="75000"/>
                  </a:schemeClr>
                </a:solidFill>
                <a:latin typeface="Fira Sans"/>
                <a:cs typeface="Fira Sans"/>
              </a:rPr>
              <a:t>lead </a:t>
            </a:r>
            <a:r>
              <a:rPr spc="-5" dirty="0">
                <a:solidFill>
                  <a:schemeClr val="bg1">
                    <a:lumMod val="25000"/>
                    <a:lumOff val="75000"/>
                  </a:schemeClr>
                </a:solidFill>
                <a:latin typeface="Fira Sans"/>
                <a:cs typeface="Fira Sans"/>
              </a:rPr>
              <a:t>to faculty research partnerships, student projects, community service </a:t>
            </a:r>
            <a:r>
              <a:rPr dirty="0">
                <a:solidFill>
                  <a:schemeClr val="bg1">
                    <a:lumMod val="25000"/>
                    <a:lumOff val="75000"/>
                  </a:schemeClr>
                </a:solidFill>
                <a:latin typeface="Fira Sans"/>
                <a:cs typeface="Fira Sans"/>
              </a:rPr>
              <a:t>and </a:t>
            </a:r>
            <a:r>
              <a:rPr spc="-5" dirty="0">
                <a:solidFill>
                  <a:schemeClr val="bg1">
                    <a:lumMod val="25000"/>
                    <a:lumOff val="75000"/>
                  </a:schemeClr>
                </a:solidFill>
                <a:latin typeface="Fira Sans"/>
                <a:cs typeface="Fira Sans"/>
              </a:rPr>
              <a:t>volunteer opportunities, </a:t>
            </a:r>
            <a:r>
              <a:rPr dirty="0">
                <a:solidFill>
                  <a:schemeClr val="bg1">
                    <a:lumMod val="25000"/>
                    <a:lumOff val="75000"/>
                  </a:schemeClr>
                </a:solidFill>
                <a:latin typeface="Fira Sans"/>
                <a:cs typeface="Fira Sans"/>
              </a:rPr>
              <a:t>and </a:t>
            </a:r>
            <a:r>
              <a:rPr spc="-5" dirty="0">
                <a:solidFill>
                  <a:schemeClr val="bg1">
                    <a:lumMod val="25000"/>
                    <a:lumOff val="75000"/>
                  </a:schemeClr>
                </a:solidFill>
                <a:latin typeface="Fira Sans"/>
                <a:cs typeface="Fira Sans"/>
              </a:rPr>
              <a:t>internship </a:t>
            </a:r>
            <a:r>
              <a:rPr dirty="0">
                <a:solidFill>
                  <a:schemeClr val="bg1">
                    <a:lumMod val="25000"/>
                    <a:lumOff val="75000"/>
                  </a:schemeClr>
                </a:solidFill>
                <a:latin typeface="Fira Sans"/>
                <a:cs typeface="Fira Sans"/>
              </a:rPr>
              <a:t>and job</a:t>
            </a:r>
            <a:r>
              <a:rPr spc="-65" dirty="0">
                <a:solidFill>
                  <a:schemeClr val="bg1">
                    <a:lumMod val="25000"/>
                    <a:lumOff val="75000"/>
                  </a:schemeClr>
                </a:solidFill>
                <a:latin typeface="Fira Sans"/>
                <a:cs typeface="Fira Sans"/>
              </a:rPr>
              <a:t> </a:t>
            </a:r>
            <a:r>
              <a:rPr spc="-5" dirty="0">
                <a:solidFill>
                  <a:schemeClr val="bg1">
                    <a:lumMod val="25000"/>
                    <a:lumOff val="75000"/>
                  </a:schemeClr>
                </a:solidFill>
                <a:latin typeface="Fira Sans"/>
                <a:cs typeface="Fira Sans"/>
              </a:rPr>
              <a:t>pathways.</a:t>
            </a:r>
            <a:endParaRPr dirty="0">
              <a:solidFill>
                <a:schemeClr val="bg1">
                  <a:lumMod val="25000"/>
                  <a:lumOff val="75000"/>
                </a:schemeClr>
              </a:solidFill>
              <a:latin typeface="Fira Sans"/>
              <a:cs typeface="Fira Sans"/>
            </a:endParaRPr>
          </a:p>
          <a:p>
            <a:pPr marL="241300" indent="-228600">
              <a:lnSpc>
                <a:spcPct val="100000"/>
              </a:lnSpc>
              <a:spcBef>
                <a:spcPts val="994"/>
              </a:spcBef>
              <a:buFont typeface="Arial"/>
              <a:buChar char="•"/>
              <a:tabLst>
                <a:tab pos="240665" algn="l"/>
                <a:tab pos="241300" algn="l"/>
              </a:tabLst>
            </a:pPr>
            <a:r>
              <a:rPr spc="-5" dirty="0">
                <a:solidFill>
                  <a:schemeClr val="bg1">
                    <a:lumMod val="25000"/>
                    <a:lumOff val="75000"/>
                  </a:schemeClr>
                </a:solidFill>
                <a:latin typeface="Fira Sans"/>
                <a:cs typeface="Fira Sans"/>
              </a:rPr>
              <a:t>Provide </a:t>
            </a:r>
            <a:r>
              <a:rPr dirty="0">
                <a:solidFill>
                  <a:schemeClr val="bg1">
                    <a:lumMod val="25000"/>
                    <a:lumOff val="75000"/>
                  </a:schemeClr>
                </a:solidFill>
                <a:latin typeface="Fira Sans"/>
                <a:cs typeface="Fira Sans"/>
              </a:rPr>
              <a:t>a </a:t>
            </a:r>
            <a:r>
              <a:rPr spc="-5" dirty="0">
                <a:latin typeface="Fira Sans"/>
                <a:cs typeface="Fira Sans"/>
              </a:rPr>
              <a:t>conduit</a:t>
            </a:r>
            <a:r>
              <a:rPr spc="-5"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for </a:t>
            </a:r>
            <a:r>
              <a:rPr spc="-5" dirty="0">
                <a:solidFill>
                  <a:schemeClr val="bg1">
                    <a:lumMod val="25000"/>
                    <a:lumOff val="75000"/>
                  </a:schemeClr>
                </a:solidFill>
                <a:latin typeface="Fira Sans"/>
                <a:cs typeface="Fira Sans"/>
              </a:rPr>
              <a:t>supporting business development, </a:t>
            </a:r>
            <a:r>
              <a:rPr dirty="0">
                <a:solidFill>
                  <a:schemeClr val="bg1">
                    <a:lumMod val="25000"/>
                    <a:lumOff val="75000"/>
                  </a:schemeClr>
                </a:solidFill>
                <a:latin typeface="Fira Sans"/>
                <a:cs typeface="Fira Sans"/>
              </a:rPr>
              <a:t>data analysis </a:t>
            </a:r>
            <a:r>
              <a:rPr spc="-5" dirty="0">
                <a:solidFill>
                  <a:schemeClr val="bg1">
                    <a:lumMod val="25000"/>
                    <a:lumOff val="75000"/>
                  </a:schemeClr>
                </a:solidFill>
                <a:latin typeface="Fira Sans"/>
                <a:cs typeface="Fira Sans"/>
              </a:rPr>
              <a:t>needs, </a:t>
            </a:r>
            <a:r>
              <a:rPr dirty="0">
                <a:solidFill>
                  <a:schemeClr val="bg1">
                    <a:lumMod val="25000"/>
                    <a:lumOff val="75000"/>
                  </a:schemeClr>
                </a:solidFill>
                <a:latin typeface="Fira Sans"/>
                <a:cs typeface="Fira Sans"/>
              </a:rPr>
              <a:t>and</a:t>
            </a:r>
            <a:r>
              <a:rPr spc="-45"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collaboration.</a:t>
            </a:r>
          </a:p>
          <a:p>
            <a:pPr marL="241300" marR="66675" indent="-228600">
              <a:lnSpc>
                <a:spcPct val="100000"/>
              </a:lnSpc>
              <a:spcBef>
                <a:spcPts val="994"/>
              </a:spcBef>
              <a:buFont typeface="Arial"/>
              <a:buChar char="•"/>
              <a:tabLst>
                <a:tab pos="240665" algn="l"/>
                <a:tab pos="241300" algn="l"/>
              </a:tabLst>
            </a:pPr>
            <a:r>
              <a:rPr dirty="0">
                <a:solidFill>
                  <a:schemeClr val="bg1">
                    <a:lumMod val="25000"/>
                    <a:lumOff val="75000"/>
                  </a:schemeClr>
                </a:solidFill>
                <a:latin typeface="Fira Sans"/>
                <a:cs typeface="Fira Sans"/>
              </a:rPr>
              <a:t>Serve </a:t>
            </a:r>
            <a:r>
              <a:rPr lang="en-US" dirty="0">
                <a:solidFill>
                  <a:schemeClr val="bg1">
                    <a:lumMod val="25000"/>
                    <a:lumOff val="75000"/>
                  </a:schemeClr>
                </a:solidFill>
                <a:latin typeface="Fira Sans"/>
                <a:cs typeface="Fira Sans"/>
              </a:rPr>
              <a:t>as the </a:t>
            </a:r>
            <a:r>
              <a:rPr spc="-5" dirty="0">
                <a:latin typeface="Fira Sans"/>
                <a:cs typeface="Fira Sans"/>
              </a:rPr>
              <a:t>primary contact point </a:t>
            </a:r>
            <a:r>
              <a:rPr spc="-5" dirty="0">
                <a:solidFill>
                  <a:schemeClr val="bg1">
                    <a:lumMod val="25000"/>
                    <a:lumOff val="75000"/>
                  </a:schemeClr>
                </a:solidFill>
                <a:latin typeface="Fira Sans"/>
                <a:cs typeface="Fira Sans"/>
              </a:rPr>
              <a:t>for neighborhood residents concerning Western </a:t>
            </a:r>
            <a:r>
              <a:rPr dirty="0">
                <a:solidFill>
                  <a:schemeClr val="bg1">
                    <a:lumMod val="25000"/>
                    <a:lumOff val="75000"/>
                  </a:schemeClr>
                </a:solidFill>
                <a:latin typeface="Fira Sans"/>
                <a:cs typeface="Fira Sans"/>
              </a:rPr>
              <a:t>and </a:t>
            </a:r>
            <a:r>
              <a:rPr spc="-5" dirty="0">
                <a:solidFill>
                  <a:schemeClr val="bg1">
                    <a:lumMod val="25000"/>
                    <a:lumOff val="75000"/>
                  </a:schemeClr>
                </a:solidFill>
                <a:latin typeface="Fira Sans"/>
                <a:cs typeface="Fira Sans"/>
              </a:rPr>
              <a:t>its impact </a:t>
            </a:r>
            <a:r>
              <a:rPr dirty="0">
                <a:solidFill>
                  <a:schemeClr val="bg1">
                    <a:lumMod val="25000"/>
                    <a:lumOff val="75000"/>
                  </a:schemeClr>
                </a:solidFill>
                <a:latin typeface="Fira Sans"/>
                <a:cs typeface="Fira Sans"/>
              </a:rPr>
              <a:t>on </a:t>
            </a:r>
            <a:r>
              <a:rPr spc="-5" dirty="0">
                <a:solidFill>
                  <a:schemeClr val="bg1">
                    <a:lumMod val="25000"/>
                    <a:lumOff val="75000"/>
                  </a:schemeClr>
                </a:solidFill>
                <a:latin typeface="Fira Sans"/>
                <a:cs typeface="Fira Sans"/>
              </a:rPr>
              <a:t>the</a:t>
            </a:r>
            <a:r>
              <a:rPr spc="-110" dirty="0">
                <a:solidFill>
                  <a:schemeClr val="bg1">
                    <a:lumMod val="25000"/>
                    <a:lumOff val="75000"/>
                  </a:schemeClr>
                </a:solidFill>
                <a:latin typeface="Fira Sans"/>
                <a:cs typeface="Fira Sans"/>
              </a:rPr>
              <a:t> </a:t>
            </a:r>
            <a:r>
              <a:rPr spc="-5" dirty="0">
                <a:solidFill>
                  <a:schemeClr val="bg1">
                    <a:lumMod val="25000"/>
                    <a:lumOff val="75000"/>
                  </a:schemeClr>
                </a:solidFill>
                <a:latin typeface="Fira Sans"/>
                <a:cs typeface="Fira Sans"/>
              </a:rPr>
              <a:t>community.</a:t>
            </a:r>
            <a:endParaRPr dirty="0">
              <a:solidFill>
                <a:schemeClr val="bg1">
                  <a:lumMod val="25000"/>
                  <a:lumOff val="75000"/>
                </a:schemeClr>
              </a:solidFill>
              <a:latin typeface="Fira Sans"/>
              <a:cs typeface="Fira Sans"/>
            </a:endParaRPr>
          </a:p>
        </p:txBody>
      </p:sp>
      <p:sp>
        <p:nvSpPr>
          <p:cNvPr id="13" name="object 4">
            <a:extLst>
              <a:ext uri="{FF2B5EF4-FFF2-40B4-BE49-F238E27FC236}">
                <a16:creationId xmlns:a16="http://schemas.microsoft.com/office/drawing/2014/main" id="{82BA9670-94FA-EC4C-97E6-1148002787E5}"/>
              </a:ext>
            </a:extLst>
          </p:cNvPr>
          <p:cNvSpPr/>
          <p:nvPr/>
        </p:nvSpPr>
        <p:spPr>
          <a:xfrm>
            <a:off x="7710805" y="2709810"/>
            <a:ext cx="3779764" cy="2667000"/>
          </a:xfrm>
          <a:prstGeom prst="rect">
            <a:avLst/>
          </a:prstGeom>
          <a:blipFill>
            <a:blip r:embed="rId3" cstate="print"/>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CD53F9C9-5710-4A30-AC8F-C9835973C354}"/>
              </a:ext>
            </a:extLst>
          </p:cNvPr>
          <p:cNvSpPr/>
          <p:nvPr/>
        </p:nvSpPr>
        <p:spPr>
          <a:xfrm>
            <a:off x="593090" y="1200336"/>
            <a:ext cx="9084310" cy="646331"/>
          </a:xfrm>
          <a:prstGeom prst="rect">
            <a:avLst/>
          </a:prstGeom>
        </p:spPr>
        <p:txBody>
          <a:bodyPr wrap="square">
            <a:spAutoFit/>
          </a:bodyPr>
          <a:lstStyle/>
          <a:p>
            <a:pPr marL="12700" marR="827405">
              <a:lnSpc>
                <a:spcPct val="100000"/>
              </a:lnSpc>
              <a:spcBef>
                <a:spcPts val="105"/>
              </a:spcBef>
            </a:pPr>
            <a:r>
              <a:rPr lang="en-US" dirty="0">
                <a:solidFill>
                  <a:schemeClr val="bg1">
                    <a:lumMod val="25000"/>
                    <a:lumOff val="75000"/>
                  </a:schemeClr>
                </a:solidFill>
                <a:latin typeface="Fira Sans"/>
                <a:cs typeface="Fira Sans"/>
              </a:rPr>
              <a:t>The Office of Community Relations </a:t>
            </a:r>
            <a:r>
              <a:rPr lang="en-US" spc="-5" dirty="0">
                <a:solidFill>
                  <a:schemeClr val="bg1">
                    <a:lumMod val="25000"/>
                    <a:lumOff val="75000"/>
                  </a:schemeClr>
                </a:solidFill>
                <a:latin typeface="Fira Sans"/>
                <a:cs typeface="Fira Sans"/>
              </a:rPr>
              <a:t>amplifies University </a:t>
            </a:r>
            <a:r>
              <a:rPr lang="en-US" dirty="0">
                <a:solidFill>
                  <a:schemeClr val="bg1">
                    <a:lumMod val="25000"/>
                    <a:lumOff val="75000"/>
                  </a:schemeClr>
                </a:solidFill>
                <a:latin typeface="Fira Sans"/>
                <a:cs typeface="Fira Sans"/>
              </a:rPr>
              <a:t>connections </a:t>
            </a:r>
            <a:r>
              <a:rPr lang="en-US" spc="-5" dirty="0">
                <a:solidFill>
                  <a:schemeClr val="bg1">
                    <a:lumMod val="25000"/>
                    <a:lumOff val="75000"/>
                  </a:schemeClr>
                </a:solidFill>
                <a:latin typeface="Fira Sans"/>
                <a:cs typeface="Fira Sans"/>
              </a:rPr>
              <a:t>by pairing </a:t>
            </a:r>
            <a:r>
              <a:rPr lang="en-US" dirty="0">
                <a:solidFill>
                  <a:schemeClr val="bg1">
                    <a:lumMod val="25000"/>
                    <a:lumOff val="75000"/>
                  </a:schemeClr>
                </a:solidFill>
                <a:latin typeface="Fira Sans"/>
                <a:cs typeface="Fira Sans"/>
              </a:rPr>
              <a:t>the  </a:t>
            </a:r>
            <a:r>
              <a:rPr lang="en-US" spc="-5" dirty="0">
                <a:solidFill>
                  <a:schemeClr val="bg1">
                    <a:lumMod val="25000"/>
                    <a:lumOff val="75000"/>
                  </a:schemeClr>
                </a:solidFill>
                <a:latin typeface="Fira Sans"/>
                <a:cs typeface="Fira Sans"/>
              </a:rPr>
              <a:t>community’s </a:t>
            </a:r>
            <a:r>
              <a:rPr lang="en-US" dirty="0">
                <a:solidFill>
                  <a:schemeClr val="bg1">
                    <a:lumMod val="25000"/>
                    <a:lumOff val="75000"/>
                  </a:schemeClr>
                </a:solidFill>
                <a:latin typeface="Fira Sans"/>
                <a:cs typeface="Fira Sans"/>
              </a:rPr>
              <a:t>needs </a:t>
            </a:r>
            <a:r>
              <a:rPr lang="en-US" spc="-5" dirty="0">
                <a:solidFill>
                  <a:schemeClr val="bg1">
                    <a:lumMod val="25000"/>
                    <a:lumOff val="75000"/>
                  </a:schemeClr>
                </a:solidFill>
                <a:latin typeface="Fira Sans"/>
                <a:cs typeface="Fira Sans"/>
              </a:rPr>
              <a:t>with </a:t>
            </a:r>
            <a:r>
              <a:rPr lang="en-US" dirty="0">
                <a:solidFill>
                  <a:schemeClr val="bg1">
                    <a:lumMod val="25000"/>
                    <a:lumOff val="75000"/>
                  </a:schemeClr>
                </a:solidFill>
                <a:latin typeface="Fira Sans"/>
                <a:cs typeface="Fira Sans"/>
              </a:rPr>
              <a:t>the </a:t>
            </a:r>
            <a:r>
              <a:rPr lang="en-US" spc="-5" dirty="0">
                <a:solidFill>
                  <a:schemeClr val="bg1">
                    <a:lumMod val="25000"/>
                    <a:lumOff val="75000"/>
                  </a:schemeClr>
                </a:solidFill>
                <a:latin typeface="Fira Sans"/>
                <a:cs typeface="Fira Sans"/>
              </a:rPr>
              <a:t>resources </a:t>
            </a:r>
            <a:r>
              <a:rPr lang="en-US" dirty="0">
                <a:solidFill>
                  <a:schemeClr val="bg1">
                    <a:lumMod val="25000"/>
                    <a:lumOff val="75000"/>
                  </a:schemeClr>
                </a:solidFill>
                <a:latin typeface="Fira Sans"/>
                <a:cs typeface="Fira Sans"/>
              </a:rPr>
              <a:t>and assets of</a:t>
            </a:r>
            <a:r>
              <a:rPr lang="en-US" spc="-110" dirty="0">
                <a:solidFill>
                  <a:schemeClr val="bg1">
                    <a:lumMod val="25000"/>
                    <a:lumOff val="75000"/>
                  </a:schemeClr>
                </a:solidFill>
                <a:latin typeface="Fira Sans"/>
                <a:cs typeface="Fira Sans"/>
              </a:rPr>
              <a:t> </a:t>
            </a:r>
            <a:r>
              <a:rPr lang="en-US" dirty="0">
                <a:solidFill>
                  <a:schemeClr val="bg1">
                    <a:lumMod val="25000"/>
                    <a:lumOff val="75000"/>
                  </a:schemeClr>
                </a:solidFill>
                <a:latin typeface="Fira Sans"/>
                <a:cs typeface="Fira Sans"/>
              </a:rPr>
              <a:t>Western.</a:t>
            </a:r>
          </a:p>
        </p:txBody>
      </p:sp>
    </p:spTree>
    <p:extLst>
      <p:ext uri="{BB962C8B-B14F-4D97-AF65-F5344CB8AC3E}">
        <p14:creationId xmlns:p14="http://schemas.microsoft.com/office/powerpoint/2010/main" val="187150336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290" y="441438"/>
            <a:ext cx="9742341" cy="627736"/>
          </a:xfrm>
          <a:prstGeom prst="rect">
            <a:avLst/>
          </a:prstGeom>
        </p:spPr>
        <p:txBody>
          <a:bodyPr vert="horz" wrap="square" lIns="0" tIns="12065" rIns="0" bIns="0" rtlCol="0">
            <a:spAutoFit/>
          </a:bodyPr>
          <a:lstStyle/>
          <a:p>
            <a:pPr marL="12700">
              <a:lnSpc>
                <a:spcPct val="100000"/>
              </a:lnSpc>
              <a:spcBef>
                <a:spcPts val="95"/>
              </a:spcBef>
            </a:pPr>
            <a:r>
              <a:rPr lang="en-US" sz="4000" spc="-5" dirty="0">
                <a:solidFill>
                  <a:srgbClr val="FFFFFF"/>
                </a:solidFill>
              </a:rPr>
              <a:t>Small Business Development Center</a:t>
            </a:r>
            <a:endParaRPr sz="4000" spc="-5" dirty="0">
              <a:solidFill>
                <a:srgbClr val="FFFFFF"/>
              </a:solidFill>
            </a:endParaRPr>
          </a:p>
        </p:txBody>
      </p:sp>
      <p:sp>
        <p:nvSpPr>
          <p:cNvPr id="9" name="object 9"/>
          <p:cNvSpPr/>
          <p:nvPr/>
        </p:nvSpPr>
        <p:spPr>
          <a:xfrm>
            <a:off x="10543031" y="102107"/>
            <a:ext cx="1005838" cy="629411"/>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0335431" y="66899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11" name="object 11"/>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
        <p:nvSpPr>
          <p:cNvPr id="12" name="object 3">
            <a:extLst>
              <a:ext uri="{FF2B5EF4-FFF2-40B4-BE49-F238E27FC236}">
                <a16:creationId xmlns:a16="http://schemas.microsoft.com/office/drawing/2014/main" id="{0A440678-C46C-E24D-BA28-29ED5AEB959B}"/>
              </a:ext>
            </a:extLst>
          </p:cNvPr>
          <p:cNvSpPr txBox="1"/>
          <p:nvPr/>
        </p:nvSpPr>
        <p:spPr>
          <a:xfrm>
            <a:off x="489290" y="2522961"/>
            <a:ext cx="6248400" cy="3598677"/>
          </a:xfrm>
          <a:prstGeom prst="rect">
            <a:avLst/>
          </a:prstGeom>
        </p:spPr>
        <p:txBody>
          <a:bodyPr vert="horz" wrap="square" lIns="0" tIns="13335" rIns="0" bIns="0" rtlCol="0">
            <a:spAutoFit/>
          </a:bodyPr>
          <a:lstStyle/>
          <a:p>
            <a:pPr marL="342900" indent="-342900">
              <a:lnSpc>
                <a:spcPct val="108000"/>
              </a:lnSpc>
              <a:spcAft>
                <a:spcPts val="1200"/>
              </a:spcAft>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Since 1983, the SBDC has helped construct a statewide ecosystem to foster the spirit, support, and success of thousands of entrepreneurs and innovators.</a:t>
            </a:r>
          </a:p>
          <a:p>
            <a:pPr marL="342900" indent="-342900">
              <a:lnSpc>
                <a:spcPct val="108000"/>
              </a:lnSpc>
              <a:spcAft>
                <a:spcPts val="1200"/>
              </a:spcAft>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The Small Business Development Center at Western Washington is funded in part by the U.S. Small Business Administration (SBA), the City of Bellingham, the Port of Bellingham, Whatcom County, and the City of Blaine.</a:t>
            </a:r>
          </a:p>
          <a:p>
            <a:pPr marL="342900" indent="-342900">
              <a:lnSpc>
                <a:spcPct val="108000"/>
              </a:lnSpc>
              <a:spcAft>
                <a:spcPts val="1200"/>
              </a:spcAft>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In 2019, WWU added a second SBDC in Kitsap County funded in part by the City of Poulsbo, Kitsap Credit Union, Kitsap Bank, First Federal, and Kitsap Regional Library.</a:t>
            </a:r>
          </a:p>
        </p:txBody>
      </p:sp>
      <p:pic>
        <p:nvPicPr>
          <p:cNvPr id="3073" name="Picture 1" descr="page2image5257440">
            <a:extLst>
              <a:ext uri="{FF2B5EF4-FFF2-40B4-BE49-F238E27FC236}">
                <a16:creationId xmlns:a16="http://schemas.microsoft.com/office/drawing/2014/main" id="{DEBE5CDD-3F72-F24C-9BB9-9A999A51A2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909611"/>
            <a:ext cx="4267200" cy="31209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9483566-8258-4E12-A2F4-92A3CF20D8D0}"/>
              </a:ext>
            </a:extLst>
          </p:cNvPr>
          <p:cNvSpPr/>
          <p:nvPr/>
        </p:nvSpPr>
        <p:spPr>
          <a:xfrm>
            <a:off x="489290" y="1472902"/>
            <a:ext cx="9601200" cy="646331"/>
          </a:xfrm>
          <a:prstGeom prst="rect">
            <a:avLst/>
          </a:prstGeom>
        </p:spPr>
        <p:txBody>
          <a:bodyPr wrap="square">
            <a:spAutoFit/>
          </a:bodyPr>
          <a:lstStyle/>
          <a:p>
            <a:r>
              <a:rPr lang="en-US" dirty="0">
                <a:solidFill>
                  <a:schemeClr val="bg1">
                    <a:lumMod val="25000"/>
                    <a:lumOff val="75000"/>
                  </a:schemeClr>
                </a:solidFill>
                <a:latin typeface="Fira Sans" panose="020B0503050000020004" pitchFamily="34" charset="0"/>
              </a:rPr>
              <a:t>The Small Business Development Center (SBDC) provides free tools, training and resources to help small businesses grow and succeed. </a:t>
            </a:r>
          </a:p>
        </p:txBody>
      </p:sp>
    </p:spTree>
    <p:extLst>
      <p:ext uri="{BB962C8B-B14F-4D97-AF65-F5344CB8AC3E}">
        <p14:creationId xmlns:p14="http://schemas.microsoft.com/office/powerpoint/2010/main" val="237317905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6280" y="486237"/>
            <a:ext cx="7697470" cy="632224"/>
          </a:xfrm>
          <a:prstGeom prst="rect">
            <a:avLst/>
          </a:prstGeom>
        </p:spPr>
        <p:txBody>
          <a:bodyPr vert="horz" wrap="square" lIns="0" tIns="80010" rIns="0" bIns="0" rtlCol="0">
            <a:spAutoFit/>
          </a:bodyPr>
          <a:lstStyle/>
          <a:p>
            <a:pPr marL="12700" marR="5080">
              <a:lnSpc>
                <a:spcPts val="4330"/>
              </a:lnSpc>
              <a:spcBef>
                <a:spcPts val="630"/>
              </a:spcBef>
            </a:pPr>
            <a:r>
              <a:rPr lang="en-US" sz="4000" spc="-10" dirty="0">
                <a:solidFill>
                  <a:srgbClr val="FFFFFF"/>
                </a:solidFill>
                <a:latin typeface="Montserrat Bold" panose="00000800000000000000" pitchFamily="2" charset="0"/>
                <a:cs typeface="Fira Sans"/>
              </a:rPr>
              <a:t>Tribal Relations</a:t>
            </a:r>
            <a:endParaRPr sz="4000" spc="-10" dirty="0">
              <a:solidFill>
                <a:srgbClr val="FFFFFF"/>
              </a:solidFill>
              <a:latin typeface="Montserrat Bold" panose="00000800000000000000" pitchFamily="2" charset="0"/>
              <a:cs typeface="Fira Sans"/>
            </a:endParaRPr>
          </a:p>
        </p:txBody>
      </p:sp>
      <p:sp>
        <p:nvSpPr>
          <p:cNvPr id="3" name="object 3"/>
          <p:cNvSpPr txBox="1"/>
          <p:nvPr/>
        </p:nvSpPr>
        <p:spPr>
          <a:xfrm>
            <a:off x="685800" y="1563731"/>
            <a:ext cx="10439400" cy="2388026"/>
          </a:xfrm>
          <a:prstGeom prst="rect">
            <a:avLst/>
          </a:prstGeom>
        </p:spPr>
        <p:txBody>
          <a:bodyPr vert="horz" wrap="square" lIns="0" tIns="12700" rIns="0" bIns="0" rtlCol="0">
            <a:spAutoFit/>
          </a:bodyPr>
          <a:lstStyle/>
          <a:p>
            <a:pPr marL="38100" marR="30480">
              <a:lnSpc>
                <a:spcPct val="108000"/>
              </a:lnSpc>
              <a:spcBef>
                <a:spcPts val="100"/>
              </a:spcBef>
              <a:tabLst>
                <a:tab pos="8244205" algn="l"/>
              </a:tabLst>
            </a:pPr>
            <a:r>
              <a:rPr sz="2400" dirty="0">
                <a:solidFill>
                  <a:schemeClr val="bg1">
                    <a:lumMod val="25000"/>
                    <a:lumOff val="75000"/>
                  </a:schemeClr>
                </a:solidFill>
                <a:latin typeface="Fira Sans"/>
                <a:cs typeface="Fira Sans"/>
              </a:rPr>
              <a:t>In 2019, </a:t>
            </a:r>
            <a:r>
              <a:rPr sz="2400" spc="-5" dirty="0">
                <a:solidFill>
                  <a:schemeClr val="bg1">
                    <a:lumMod val="25000"/>
                    <a:lumOff val="75000"/>
                  </a:schemeClr>
                </a:solidFill>
                <a:latin typeface="Fira Sans"/>
                <a:cs typeface="Fira Sans"/>
              </a:rPr>
              <a:t>the WWU Board </a:t>
            </a:r>
            <a:r>
              <a:rPr sz="2400" dirty="0">
                <a:solidFill>
                  <a:schemeClr val="bg1">
                    <a:lumMod val="25000"/>
                    <a:lumOff val="75000"/>
                  </a:schemeClr>
                </a:solidFill>
                <a:latin typeface="Fira Sans"/>
                <a:cs typeface="Fira Sans"/>
              </a:rPr>
              <a:t>of </a:t>
            </a:r>
            <a:r>
              <a:rPr sz="2400" spc="-5" dirty="0">
                <a:solidFill>
                  <a:schemeClr val="bg1">
                    <a:lumMod val="25000"/>
                    <a:lumOff val="75000"/>
                  </a:schemeClr>
                </a:solidFill>
                <a:latin typeface="Fira Sans"/>
                <a:cs typeface="Fira Sans"/>
              </a:rPr>
              <a:t>Trustees approved</a:t>
            </a:r>
            <a:r>
              <a:rPr sz="2400" spc="100" dirty="0">
                <a:solidFill>
                  <a:schemeClr val="bg1">
                    <a:lumMod val="25000"/>
                    <a:lumOff val="75000"/>
                  </a:schemeClr>
                </a:solidFill>
                <a:latin typeface="Fira Sans"/>
                <a:cs typeface="Fira Sans"/>
              </a:rPr>
              <a:t> </a:t>
            </a:r>
            <a:r>
              <a:rPr sz="2400" u="heavy" dirty="0">
                <a:solidFill>
                  <a:schemeClr val="bg1">
                    <a:lumMod val="25000"/>
                    <a:lumOff val="75000"/>
                  </a:schemeClr>
                </a:solidFill>
                <a:uFill>
                  <a:solidFill>
                    <a:srgbClr val="0079C7"/>
                  </a:solidFill>
                </a:uFill>
                <a:latin typeface="Fira Sans"/>
                <a:cs typeface="Fira Sans"/>
              </a:rPr>
              <a:t>a</a:t>
            </a:r>
            <a:r>
              <a:rPr sz="2400" u="heavy" spc="10" dirty="0">
                <a:solidFill>
                  <a:schemeClr val="bg1">
                    <a:lumMod val="25000"/>
                    <a:lumOff val="75000"/>
                  </a:schemeClr>
                </a:solidFill>
                <a:uFill>
                  <a:solidFill>
                    <a:srgbClr val="0079C7"/>
                  </a:solidFill>
                </a:uFill>
                <a:latin typeface="Fira Sans"/>
                <a:cs typeface="Fira Sans"/>
              </a:rPr>
              <a:t> </a:t>
            </a:r>
            <a:r>
              <a:rPr sz="2400" u="heavy" spc="-5" dirty="0">
                <a:solidFill>
                  <a:schemeClr val="bg1">
                    <a:lumMod val="25000"/>
                    <a:lumOff val="75000"/>
                  </a:schemeClr>
                </a:solidFill>
                <a:uFill>
                  <a:solidFill>
                    <a:srgbClr val="0079C7"/>
                  </a:solidFill>
                </a:uFill>
                <a:latin typeface="Fira Sans"/>
                <a:cs typeface="Fira Sans"/>
              </a:rPr>
              <a:t>resolution</a:t>
            </a:r>
            <a:r>
              <a:rPr lang="en-US" sz="2400" u="heavy" spc="-5" dirty="0">
                <a:solidFill>
                  <a:schemeClr val="bg1">
                    <a:lumMod val="25000"/>
                    <a:lumOff val="75000"/>
                  </a:schemeClr>
                </a:solidFill>
                <a:uFill>
                  <a:solidFill>
                    <a:srgbClr val="0079C7"/>
                  </a:solidFill>
                </a:uFill>
                <a:latin typeface="Fira Sans"/>
                <a:cs typeface="Fira Sans"/>
              </a:rPr>
              <a:t> </a:t>
            </a:r>
            <a:r>
              <a:rPr sz="2400" spc="-5" dirty="0">
                <a:solidFill>
                  <a:schemeClr val="bg1">
                    <a:lumMod val="25000"/>
                    <a:lumOff val="75000"/>
                  </a:schemeClr>
                </a:solidFill>
                <a:latin typeface="Fira Sans"/>
                <a:cs typeface="Fira Sans"/>
              </a:rPr>
              <a:t>recognizing the historic importance </a:t>
            </a:r>
            <a:r>
              <a:rPr sz="2400" dirty="0">
                <a:solidFill>
                  <a:schemeClr val="bg1">
                    <a:lumMod val="25000"/>
                    <a:lumOff val="75000"/>
                  </a:schemeClr>
                </a:solidFill>
                <a:latin typeface="Fira Sans"/>
                <a:cs typeface="Fira Sans"/>
              </a:rPr>
              <a:t>of </a:t>
            </a:r>
            <a:r>
              <a:rPr sz="2400" spc="-5" dirty="0">
                <a:solidFill>
                  <a:schemeClr val="bg1">
                    <a:lumMod val="25000"/>
                    <a:lumOff val="75000"/>
                  </a:schemeClr>
                </a:solidFill>
                <a:latin typeface="Fira Sans"/>
                <a:cs typeface="Fira Sans"/>
              </a:rPr>
              <a:t>establishing </a:t>
            </a:r>
            <a:r>
              <a:rPr sz="2400" dirty="0">
                <a:solidFill>
                  <a:schemeClr val="bg1">
                    <a:lumMod val="25000"/>
                    <a:lumOff val="75000"/>
                  </a:schemeClr>
                </a:solidFill>
                <a:latin typeface="Fira Sans"/>
                <a:cs typeface="Fira Sans"/>
              </a:rPr>
              <a:t>a </a:t>
            </a:r>
            <a:r>
              <a:rPr sz="2400" spc="-5" dirty="0">
                <a:solidFill>
                  <a:schemeClr val="bg1">
                    <a:lumMod val="25000"/>
                    <a:lumOff val="75000"/>
                  </a:schemeClr>
                </a:solidFill>
                <a:latin typeface="Fira Sans"/>
                <a:cs typeface="Fira Sans"/>
              </a:rPr>
              <a:t>Tribal Relations position to represent the WWU president and trustees </a:t>
            </a:r>
            <a:r>
              <a:rPr sz="2400" dirty="0">
                <a:solidFill>
                  <a:schemeClr val="bg1">
                    <a:lumMod val="25000"/>
                    <a:lumOff val="75000"/>
                  </a:schemeClr>
                </a:solidFill>
                <a:latin typeface="Fira Sans"/>
                <a:cs typeface="Fira Sans"/>
              </a:rPr>
              <a:t>as a </a:t>
            </a:r>
            <a:r>
              <a:rPr sz="2400" spc="-5" dirty="0">
                <a:latin typeface="Fira Sans"/>
                <a:cs typeface="Fira Sans"/>
              </a:rPr>
              <a:t>liaison and envoy </a:t>
            </a:r>
            <a:r>
              <a:rPr sz="2400" spc="-5" dirty="0">
                <a:solidFill>
                  <a:schemeClr val="bg1">
                    <a:lumMod val="25000"/>
                    <a:lumOff val="75000"/>
                  </a:schemeClr>
                </a:solidFill>
                <a:latin typeface="Fira Sans"/>
                <a:cs typeface="Fira Sans"/>
              </a:rPr>
              <a:t>to American Indian/Alaska Native and First Nations governments. </a:t>
            </a:r>
            <a:r>
              <a:rPr lang="en-US" sz="2400" spc="-5" dirty="0">
                <a:solidFill>
                  <a:schemeClr val="bg1">
                    <a:lumMod val="25000"/>
                    <a:lumOff val="75000"/>
                  </a:schemeClr>
                </a:solidFill>
                <a:latin typeface="Fira Sans"/>
                <a:cs typeface="Fira Sans"/>
              </a:rPr>
              <a:t>This position</a:t>
            </a:r>
            <a:r>
              <a:rPr sz="2400" spc="-5" dirty="0">
                <a:solidFill>
                  <a:schemeClr val="bg1">
                    <a:lumMod val="25000"/>
                    <a:lumOff val="75000"/>
                  </a:schemeClr>
                </a:solidFill>
                <a:latin typeface="Fira Sans"/>
                <a:cs typeface="Fira Sans"/>
              </a:rPr>
              <a:t> advocates </a:t>
            </a:r>
            <a:r>
              <a:rPr sz="2400" dirty="0">
                <a:solidFill>
                  <a:schemeClr val="bg1">
                    <a:lumMod val="25000"/>
                    <a:lumOff val="75000"/>
                  </a:schemeClr>
                </a:solidFill>
                <a:latin typeface="Fira Sans"/>
                <a:cs typeface="Fira Sans"/>
              </a:rPr>
              <a:t>for </a:t>
            </a:r>
            <a:r>
              <a:rPr sz="2400" spc="-5" dirty="0">
                <a:solidFill>
                  <a:schemeClr val="bg1">
                    <a:lumMod val="25000"/>
                    <a:lumOff val="75000"/>
                  </a:schemeClr>
                </a:solidFill>
                <a:latin typeface="Fira Sans"/>
                <a:cs typeface="Fira Sans"/>
              </a:rPr>
              <a:t>the support and success </a:t>
            </a:r>
            <a:r>
              <a:rPr sz="2400" dirty="0">
                <a:solidFill>
                  <a:schemeClr val="bg1">
                    <a:lumMod val="25000"/>
                    <a:lumOff val="75000"/>
                  </a:schemeClr>
                </a:solidFill>
                <a:latin typeface="Fira Sans"/>
                <a:cs typeface="Fira Sans"/>
              </a:rPr>
              <a:t>of </a:t>
            </a:r>
            <a:r>
              <a:rPr sz="2400" spc="-5" dirty="0">
                <a:solidFill>
                  <a:schemeClr val="bg1">
                    <a:lumMod val="25000"/>
                    <a:lumOff val="75000"/>
                  </a:schemeClr>
                </a:solidFill>
                <a:latin typeface="Fira Sans"/>
                <a:cs typeface="Fira Sans"/>
              </a:rPr>
              <a:t>American Indian/Alaska Native students </a:t>
            </a:r>
            <a:r>
              <a:rPr sz="2400" dirty="0">
                <a:solidFill>
                  <a:schemeClr val="bg1">
                    <a:lumMod val="25000"/>
                    <a:lumOff val="75000"/>
                  </a:schemeClr>
                </a:solidFill>
                <a:latin typeface="Fira Sans"/>
                <a:cs typeface="Fira Sans"/>
              </a:rPr>
              <a:t>at</a:t>
            </a:r>
            <a:r>
              <a:rPr sz="2400" spc="35" dirty="0">
                <a:solidFill>
                  <a:schemeClr val="bg1">
                    <a:lumMod val="25000"/>
                    <a:lumOff val="75000"/>
                  </a:schemeClr>
                </a:solidFill>
                <a:latin typeface="Fira Sans"/>
                <a:cs typeface="Fira Sans"/>
              </a:rPr>
              <a:t> </a:t>
            </a:r>
            <a:r>
              <a:rPr sz="2400" spc="-5" dirty="0">
                <a:solidFill>
                  <a:schemeClr val="bg1">
                    <a:lumMod val="25000"/>
                    <a:lumOff val="75000"/>
                  </a:schemeClr>
                </a:solidFill>
                <a:latin typeface="Fira Sans"/>
                <a:cs typeface="Fira Sans"/>
              </a:rPr>
              <a:t>Western.</a:t>
            </a:r>
            <a:endParaRPr sz="2400" dirty="0">
              <a:solidFill>
                <a:schemeClr val="bg1">
                  <a:lumMod val="25000"/>
                  <a:lumOff val="75000"/>
                </a:schemeClr>
              </a:solidFill>
              <a:latin typeface="Fira Sans"/>
              <a:cs typeface="Fira Sans"/>
            </a:endParaRPr>
          </a:p>
        </p:txBody>
      </p:sp>
      <p:sp>
        <p:nvSpPr>
          <p:cNvPr id="4" name="object 4"/>
          <p:cNvSpPr/>
          <p:nvPr/>
        </p:nvSpPr>
        <p:spPr>
          <a:xfrm>
            <a:off x="2873690" y="4114800"/>
            <a:ext cx="6443472" cy="215645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543031" y="236220"/>
            <a:ext cx="1005838" cy="62941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0335431" y="80234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7" name="object 7"/>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3131" y="694718"/>
            <a:ext cx="9431268" cy="504625"/>
          </a:xfrm>
          <a:prstGeom prst="rect">
            <a:avLst/>
          </a:prstGeom>
        </p:spPr>
        <p:txBody>
          <a:bodyPr vert="horz" wrap="square" lIns="0" tIns="12065" rIns="0" bIns="0" rtlCol="0">
            <a:spAutoFit/>
          </a:bodyPr>
          <a:lstStyle/>
          <a:p>
            <a:pPr marL="12700">
              <a:lnSpc>
                <a:spcPct val="100000"/>
              </a:lnSpc>
              <a:spcBef>
                <a:spcPts val="95"/>
              </a:spcBef>
            </a:pPr>
            <a:r>
              <a:rPr lang="en-US" sz="3200" spc="-5" dirty="0">
                <a:solidFill>
                  <a:srgbClr val="FFFFFF"/>
                </a:solidFill>
              </a:rPr>
              <a:t>Washington Coalition for the Public Good</a:t>
            </a:r>
            <a:endParaRPr sz="3200" spc="-5" dirty="0">
              <a:solidFill>
                <a:srgbClr val="FFFFFF"/>
              </a:solidFill>
            </a:endParaRPr>
          </a:p>
        </p:txBody>
      </p:sp>
      <p:sp>
        <p:nvSpPr>
          <p:cNvPr id="9" name="object 9"/>
          <p:cNvSpPr/>
          <p:nvPr/>
        </p:nvSpPr>
        <p:spPr>
          <a:xfrm>
            <a:off x="10543031" y="102107"/>
            <a:ext cx="1005838" cy="629411"/>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0335431" y="66899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11" name="object 11"/>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
        <p:nvSpPr>
          <p:cNvPr id="12" name="object 3">
            <a:extLst>
              <a:ext uri="{FF2B5EF4-FFF2-40B4-BE49-F238E27FC236}">
                <a16:creationId xmlns:a16="http://schemas.microsoft.com/office/drawing/2014/main" id="{0A440678-C46C-E24D-BA28-29ED5AEB959B}"/>
              </a:ext>
            </a:extLst>
          </p:cNvPr>
          <p:cNvSpPr txBox="1"/>
          <p:nvPr/>
        </p:nvSpPr>
        <p:spPr>
          <a:xfrm>
            <a:off x="643131" y="1969305"/>
            <a:ext cx="6858000" cy="2919389"/>
          </a:xfrm>
          <a:prstGeom prst="rect">
            <a:avLst/>
          </a:prstGeom>
        </p:spPr>
        <p:txBody>
          <a:bodyPr vert="horz" wrap="square" lIns="0" tIns="13335" rIns="0" bIns="0" rtlCol="0">
            <a:spAutoFit/>
          </a:bodyPr>
          <a:lstStyle/>
          <a:p>
            <a:pPr>
              <a:lnSpc>
                <a:spcPct val="100000"/>
              </a:lnSpc>
              <a:spcBef>
                <a:spcPts val="55"/>
              </a:spcBef>
            </a:pPr>
            <a:r>
              <a:rPr lang="en-US" sz="2400" dirty="0">
                <a:solidFill>
                  <a:schemeClr val="bg1">
                    <a:lumMod val="25000"/>
                    <a:lumOff val="75000"/>
                  </a:schemeClr>
                </a:solidFill>
              </a:rPr>
              <a:t>WWU sponsors the state-wide Washington Coalition for the Public Good which serves as a </a:t>
            </a:r>
            <a:r>
              <a:rPr lang="en-US" sz="2400" dirty="0"/>
              <a:t>coalition of higher education institutions</a:t>
            </a:r>
            <a:r>
              <a:rPr lang="en-US" sz="2400" dirty="0">
                <a:solidFill>
                  <a:schemeClr val="bg1">
                    <a:lumMod val="25000"/>
                    <a:lumOff val="75000"/>
                  </a:schemeClr>
                </a:solidFill>
              </a:rPr>
              <a:t> committed to advancing the public purposes of colleges and universities, educating students for civic responsibility, and working in partnerships to cultivate vital and sustainable communities across the state.</a:t>
            </a:r>
            <a:endParaRPr lang="en-US" sz="2400" dirty="0">
              <a:solidFill>
                <a:schemeClr val="bg1">
                  <a:lumMod val="25000"/>
                  <a:lumOff val="75000"/>
                </a:schemeClr>
              </a:solidFill>
              <a:cs typeface="Fira Sans"/>
            </a:endParaRPr>
          </a:p>
          <a:p>
            <a:pPr marL="12700" marR="827405">
              <a:lnSpc>
                <a:spcPct val="100000"/>
              </a:lnSpc>
              <a:spcBef>
                <a:spcPts val="105"/>
              </a:spcBef>
            </a:pPr>
            <a:endParaRPr sz="2000" dirty="0">
              <a:solidFill>
                <a:schemeClr val="bg1"/>
              </a:solidFill>
              <a:latin typeface="Fira Sans"/>
              <a:cs typeface="Fira Sans"/>
            </a:endParaRPr>
          </a:p>
        </p:txBody>
      </p:sp>
      <p:pic>
        <p:nvPicPr>
          <p:cNvPr id="4" name="Picture 3">
            <a:extLst>
              <a:ext uri="{FF2B5EF4-FFF2-40B4-BE49-F238E27FC236}">
                <a16:creationId xmlns:a16="http://schemas.microsoft.com/office/drawing/2014/main" id="{3FFC261B-6ACE-34AB-130F-2E052F7E3510}"/>
              </a:ext>
            </a:extLst>
          </p:cNvPr>
          <p:cNvPicPr>
            <a:picLocks noChangeAspect="1"/>
          </p:cNvPicPr>
          <p:nvPr/>
        </p:nvPicPr>
        <p:blipFill>
          <a:blip r:embed="rId3"/>
          <a:stretch>
            <a:fillRect/>
          </a:stretch>
        </p:blipFill>
        <p:spPr>
          <a:xfrm>
            <a:off x="7892701" y="1975963"/>
            <a:ext cx="3372781" cy="2062637"/>
          </a:xfrm>
          <a:prstGeom prst="rect">
            <a:avLst/>
          </a:prstGeom>
        </p:spPr>
      </p:pic>
    </p:spTree>
    <p:extLst>
      <p:ext uri="{BB962C8B-B14F-4D97-AF65-F5344CB8AC3E}">
        <p14:creationId xmlns:p14="http://schemas.microsoft.com/office/powerpoint/2010/main" val="132282103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7101" y="550711"/>
            <a:ext cx="9461748" cy="627736"/>
          </a:xfrm>
          <a:prstGeom prst="rect">
            <a:avLst/>
          </a:prstGeom>
        </p:spPr>
        <p:txBody>
          <a:bodyPr vert="horz" wrap="square" lIns="0" tIns="12065" rIns="0" bIns="0" rtlCol="0">
            <a:spAutoFit/>
          </a:bodyPr>
          <a:lstStyle/>
          <a:p>
            <a:pPr marL="12700">
              <a:lnSpc>
                <a:spcPct val="100000"/>
              </a:lnSpc>
              <a:spcBef>
                <a:spcPts val="95"/>
              </a:spcBef>
            </a:pPr>
            <a:r>
              <a:rPr lang="en-US" sz="4000" spc="-5" dirty="0">
                <a:solidFill>
                  <a:srgbClr val="FFFFFF"/>
                </a:solidFill>
              </a:rPr>
              <a:t>Web Communication Technologies</a:t>
            </a:r>
            <a:endParaRPr sz="4000" spc="-5" dirty="0">
              <a:solidFill>
                <a:srgbClr val="FFFFFF"/>
              </a:solidFill>
            </a:endParaRPr>
          </a:p>
        </p:txBody>
      </p:sp>
      <p:sp>
        <p:nvSpPr>
          <p:cNvPr id="9" name="object 9"/>
          <p:cNvSpPr/>
          <p:nvPr/>
        </p:nvSpPr>
        <p:spPr>
          <a:xfrm>
            <a:off x="10543031" y="102107"/>
            <a:ext cx="1005838" cy="629411"/>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0335431" y="66899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11" name="object 11"/>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
        <p:nvSpPr>
          <p:cNvPr id="12" name="object 3">
            <a:extLst>
              <a:ext uri="{FF2B5EF4-FFF2-40B4-BE49-F238E27FC236}">
                <a16:creationId xmlns:a16="http://schemas.microsoft.com/office/drawing/2014/main" id="{0A440678-C46C-E24D-BA28-29ED5AEB959B}"/>
              </a:ext>
            </a:extLst>
          </p:cNvPr>
          <p:cNvSpPr txBox="1"/>
          <p:nvPr/>
        </p:nvSpPr>
        <p:spPr>
          <a:xfrm>
            <a:off x="592270" y="2195988"/>
            <a:ext cx="6722930" cy="4175567"/>
          </a:xfrm>
          <a:prstGeom prst="rect">
            <a:avLst/>
          </a:prstGeom>
        </p:spPr>
        <p:txBody>
          <a:bodyPr vert="horz" wrap="square" lIns="0" tIns="13335" rIns="0" bIns="0" rtlCol="0">
            <a:spAutoFit/>
          </a:bodyPr>
          <a:lstStyle/>
          <a:p>
            <a:pPr>
              <a:lnSpc>
                <a:spcPct val="108000"/>
              </a:lnSpc>
              <a:spcAft>
                <a:spcPts val="1200"/>
              </a:spcAft>
            </a:pPr>
            <a:r>
              <a:rPr lang="en-US" sz="2400" dirty="0">
                <a:solidFill>
                  <a:schemeClr val="accent2"/>
                </a:solidFill>
                <a:latin typeface="Fira Sans" panose="020B0503050000020004" pitchFamily="34" charset="0"/>
              </a:rPr>
              <a:t>Goals &amp; Objectives:</a:t>
            </a:r>
          </a:p>
          <a:p>
            <a:pPr marL="285750" indent="-285750">
              <a:buFont typeface="Arial" panose="020B0604020202020204" pitchFamily="34" charset="0"/>
              <a:buChar char="•"/>
            </a:pPr>
            <a:r>
              <a:rPr lang="en-US" dirty="0">
                <a:latin typeface="Fira Sans" panose="020B0503050000020004" pitchFamily="34" charset="0"/>
              </a:rPr>
              <a:t>Develop and support the institutional website</a:t>
            </a:r>
            <a:br>
              <a:rPr lang="en-US" dirty="0">
                <a:latin typeface="Fira Sans" panose="020B0503050000020004" pitchFamily="34" charset="0"/>
              </a:rPr>
            </a:br>
            <a:endParaRPr lang="en-US" dirty="0">
              <a:latin typeface="Fira Sans" panose="020B0503050000020004" pitchFamily="34" charset="0"/>
            </a:endParaRPr>
          </a:p>
          <a:p>
            <a:pPr marL="285750" indent="-285750">
              <a:buFont typeface="Arial" panose="020B0604020202020204" pitchFamily="34" charset="0"/>
              <a:buChar char="•"/>
            </a:pPr>
            <a:r>
              <a:rPr lang="en-US" dirty="0">
                <a:latin typeface="Fira Sans" panose="020B0503050000020004" pitchFamily="34" charset="0"/>
              </a:rPr>
              <a:t>Create and support platforms, sites, and tools for the university</a:t>
            </a:r>
            <a:br>
              <a:rPr lang="en-US" dirty="0">
                <a:latin typeface="Fira Sans" panose="020B0503050000020004" pitchFamily="34" charset="0"/>
              </a:rPr>
            </a:br>
            <a:endParaRPr lang="en-US" dirty="0">
              <a:latin typeface="Fira Sans" panose="020B0503050000020004" pitchFamily="34" charset="0"/>
            </a:endParaRPr>
          </a:p>
          <a:p>
            <a:pPr marL="285750" indent="-285750">
              <a:buFont typeface="Arial" panose="020B0604020202020204" pitchFamily="34" charset="0"/>
              <a:buChar char="•"/>
            </a:pPr>
            <a:r>
              <a:rPr lang="en-US" dirty="0">
                <a:latin typeface="Fira Sans" panose="020B0503050000020004" pitchFamily="34" charset="0"/>
              </a:rPr>
              <a:t>Collaborate with faculty and departments to develop and support software for special academic needs</a:t>
            </a:r>
            <a:br>
              <a:rPr lang="en-US" dirty="0">
                <a:latin typeface="Fira Sans" panose="020B0503050000020004" pitchFamily="34" charset="0"/>
              </a:rPr>
            </a:br>
            <a:endParaRPr lang="en-US" dirty="0">
              <a:latin typeface="Fira Sans" panose="020B0503050000020004" pitchFamily="34" charset="0"/>
            </a:endParaRPr>
          </a:p>
          <a:p>
            <a:pPr marL="285750" indent="-285750">
              <a:buFont typeface="Arial" panose="020B0604020202020204" pitchFamily="34" charset="0"/>
              <a:buChar char="•"/>
            </a:pPr>
            <a:r>
              <a:rPr lang="en-US" dirty="0">
                <a:latin typeface="Fira Sans" panose="020B0503050000020004" pitchFamily="34" charset="0"/>
              </a:rPr>
              <a:t>Provide design and digital usability expertise</a:t>
            </a:r>
            <a:br>
              <a:rPr lang="en-US" dirty="0">
                <a:latin typeface="Fira Sans" panose="020B0503050000020004" pitchFamily="34" charset="0"/>
              </a:rPr>
            </a:br>
            <a:endParaRPr lang="en-US" dirty="0">
              <a:latin typeface="Fira Sans" panose="020B0503050000020004" pitchFamily="34" charset="0"/>
            </a:endParaRPr>
          </a:p>
          <a:p>
            <a:pPr marL="285750" indent="-285750">
              <a:buFont typeface="Arial" panose="020B0604020202020204" pitchFamily="34" charset="0"/>
              <a:buChar char="•"/>
            </a:pPr>
            <a:r>
              <a:rPr lang="en-US" dirty="0">
                <a:latin typeface="Fira Sans" panose="020B0503050000020004" pitchFamily="34" charset="0"/>
              </a:rPr>
              <a:t>Set web standards for usable, accessible, modern websites</a:t>
            </a:r>
            <a:br>
              <a:rPr lang="en-US" dirty="0">
                <a:latin typeface="Fira Sans" panose="020B0503050000020004" pitchFamily="34" charset="0"/>
              </a:rPr>
            </a:br>
            <a:endParaRPr lang="en-US" dirty="0">
              <a:latin typeface="Fira Sans" panose="020B0503050000020004" pitchFamily="34" charset="0"/>
            </a:endParaRPr>
          </a:p>
          <a:p>
            <a:pPr marL="285750" indent="-285750">
              <a:buFont typeface="Arial" panose="020B0604020202020204" pitchFamily="34" charset="0"/>
              <a:buChar char="•"/>
            </a:pPr>
            <a:r>
              <a:rPr lang="en-US" dirty="0">
                <a:latin typeface="Fira Sans" panose="020B0503050000020004" pitchFamily="34" charset="0"/>
              </a:rPr>
              <a:t>Lead training and classes for web staff on campus</a:t>
            </a:r>
          </a:p>
          <a:p>
            <a:pPr>
              <a:lnSpc>
                <a:spcPct val="108000"/>
              </a:lnSpc>
              <a:spcAft>
                <a:spcPts val="1200"/>
              </a:spcAft>
            </a:pPr>
            <a:endParaRPr lang="en-US" dirty="0">
              <a:latin typeface="Fira Sans" panose="020B0503050000020004" pitchFamily="34" charset="0"/>
            </a:endParaRPr>
          </a:p>
        </p:txBody>
      </p:sp>
      <p:pic>
        <p:nvPicPr>
          <p:cNvPr id="4" name="Picture 3" descr="A picture containing sitting, water, table, blue&#10;&#10;Description automatically generated">
            <a:extLst>
              <a:ext uri="{FF2B5EF4-FFF2-40B4-BE49-F238E27FC236}">
                <a16:creationId xmlns:a16="http://schemas.microsoft.com/office/drawing/2014/main" id="{F03C355A-0953-0545-B04F-0A68B7D52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736" y="2687254"/>
            <a:ext cx="3698787" cy="2611585"/>
          </a:xfrm>
          <a:prstGeom prst="rect">
            <a:avLst/>
          </a:prstGeom>
        </p:spPr>
      </p:pic>
      <p:sp>
        <p:nvSpPr>
          <p:cNvPr id="3" name="Rectangle 2">
            <a:extLst>
              <a:ext uri="{FF2B5EF4-FFF2-40B4-BE49-F238E27FC236}">
                <a16:creationId xmlns:a16="http://schemas.microsoft.com/office/drawing/2014/main" id="{9615420C-D746-487B-B562-225405F3C9ED}"/>
              </a:ext>
            </a:extLst>
          </p:cNvPr>
          <p:cNvSpPr/>
          <p:nvPr/>
        </p:nvSpPr>
        <p:spPr>
          <a:xfrm>
            <a:off x="546550" y="1518964"/>
            <a:ext cx="10731050" cy="369332"/>
          </a:xfrm>
          <a:prstGeom prst="rect">
            <a:avLst/>
          </a:prstGeom>
        </p:spPr>
        <p:txBody>
          <a:bodyPr wrap="square">
            <a:spAutoFit/>
          </a:bodyPr>
          <a:lstStyle/>
          <a:p>
            <a:r>
              <a:rPr lang="en-US" dirty="0" err="1">
                <a:solidFill>
                  <a:schemeClr val="bg1">
                    <a:lumMod val="25000"/>
                    <a:lumOff val="75000"/>
                  </a:schemeClr>
                </a:solidFill>
                <a:latin typeface="Fira Sans" panose="020B0503050000020004" pitchFamily="34" charset="0"/>
              </a:rPr>
              <a:t>WebTech</a:t>
            </a:r>
            <a:r>
              <a:rPr lang="en-US" dirty="0">
                <a:solidFill>
                  <a:schemeClr val="bg1">
                    <a:lumMod val="25000"/>
                    <a:lumOff val="75000"/>
                  </a:schemeClr>
                </a:solidFill>
                <a:latin typeface="Fira Sans" panose="020B0503050000020004" pitchFamily="34" charset="0"/>
              </a:rPr>
              <a:t> provides web development services, platforms and training for the Western community.</a:t>
            </a:r>
          </a:p>
        </p:txBody>
      </p:sp>
    </p:spTree>
    <p:extLst>
      <p:ext uri="{BB962C8B-B14F-4D97-AF65-F5344CB8AC3E}">
        <p14:creationId xmlns:p14="http://schemas.microsoft.com/office/powerpoint/2010/main" val="8750006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900" y="1582340"/>
            <a:ext cx="4769158" cy="3693319"/>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C1E7FF"/>
                </a:solidFill>
                <a:latin typeface="Fira Sans"/>
                <a:cs typeface="Fira Sans"/>
              </a:rPr>
              <a:t>If you </a:t>
            </a:r>
            <a:r>
              <a:rPr sz="2400" dirty="0">
                <a:solidFill>
                  <a:srgbClr val="C1E7FF"/>
                </a:solidFill>
                <a:latin typeface="Fira Sans"/>
                <a:cs typeface="Fira Sans"/>
              </a:rPr>
              <a:t>would </a:t>
            </a:r>
            <a:r>
              <a:rPr sz="2400" spc="5" dirty="0">
                <a:solidFill>
                  <a:srgbClr val="C1E7FF"/>
                </a:solidFill>
                <a:latin typeface="Fira Sans"/>
                <a:cs typeface="Fira Sans"/>
              </a:rPr>
              <a:t>like more  </a:t>
            </a:r>
            <a:r>
              <a:rPr sz="2400" dirty="0">
                <a:solidFill>
                  <a:srgbClr val="C1E7FF"/>
                </a:solidFill>
                <a:latin typeface="Fira Sans"/>
                <a:cs typeface="Fira Sans"/>
              </a:rPr>
              <a:t>information regarding</a:t>
            </a:r>
            <a:r>
              <a:rPr lang="en-US" sz="2400" dirty="0">
                <a:solidFill>
                  <a:srgbClr val="C1E7FF"/>
                </a:solidFill>
                <a:latin typeface="Fira Sans"/>
                <a:cs typeface="Fira Sans"/>
              </a:rPr>
              <a:t> University Relations &amp; Marketing</a:t>
            </a:r>
            <a:r>
              <a:rPr sz="2400" dirty="0">
                <a:solidFill>
                  <a:srgbClr val="C1E7FF"/>
                </a:solidFill>
                <a:latin typeface="Fira Sans"/>
                <a:cs typeface="Fira Sans"/>
              </a:rPr>
              <a:t>, </a:t>
            </a:r>
            <a:r>
              <a:rPr sz="2400" spc="5" dirty="0">
                <a:solidFill>
                  <a:srgbClr val="C1E7FF"/>
                </a:solidFill>
                <a:latin typeface="Fira Sans"/>
                <a:cs typeface="Fira Sans"/>
              </a:rPr>
              <a:t>please  contact:</a:t>
            </a:r>
            <a:endParaRPr sz="2400" dirty="0">
              <a:latin typeface="Fira Sans"/>
              <a:cs typeface="Fira Sans"/>
            </a:endParaRPr>
          </a:p>
          <a:p>
            <a:pPr>
              <a:lnSpc>
                <a:spcPct val="100000"/>
              </a:lnSpc>
            </a:pPr>
            <a:endParaRPr sz="2900" dirty="0">
              <a:latin typeface="Fira Sans"/>
              <a:cs typeface="Fira Sans"/>
            </a:endParaRPr>
          </a:p>
          <a:p>
            <a:pPr marL="12700">
              <a:lnSpc>
                <a:spcPct val="100000"/>
              </a:lnSpc>
              <a:spcBef>
                <a:spcPts val="2050"/>
              </a:spcBef>
            </a:pPr>
            <a:r>
              <a:rPr sz="2000" dirty="0">
                <a:solidFill>
                  <a:srgbClr val="FFFFFF"/>
                </a:solidFill>
                <a:latin typeface="Fira Sans"/>
                <a:cs typeface="Fira Sans"/>
              </a:rPr>
              <a:t>Donna</a:t>
            </a:r>
            <a:r>
              <a:rPr sz="2000" spc="-45" dirty="0">
                <a:solidFill>
                  <a:srgbClr val="FFFFFF"/>
                </a:solidFill>
                <a:latin typeface="Fira Sans"/>
                <a:cs typeface="Fira Sans"/>
              </a:rPr>
              <a:t> </a:t>
            </a:r>
            <a:r>
              <a:rPr sz="2000" spc="-5" dirty="0">
                <a:solidFill>
                  <a:srgbClr val="FFFFFF"/>
                </a:solidFill>
                <a:latin typeface="Fira Sans"/>
                <a:cs typeface="Fira Sans"/>
              </a:rPr>
              <a:t>Gibbs</a:t>
            </a:r>
            <a:endParaRPr sz="2000" dirty="0">
              <a:latin typeface="Fira Sans"/>
              <a:cs typeface="Fira Sans"/>
            </a:endParaRPr>
          </a:p>
          <a:p>
            <a:pPr marL="12700" marR="91440">
              <a:lnSpc>
                <a:spcPct val="100000"/>
              </a:lnSpc>
              <a:spcBef>
                <a:spcPts val="994"/>
              </a:spcBef>
            </a:pPr>
            <a:r>
              <a:rPr sz="2000" dirty="0">
                <a:solidFill>
                  <a:srgbClr val="FFFFFF"/>
                </a:solidFill>
                <a:latin typeface="Fira Sans"/>
                <a:cs typeface="Fira Sans"/>
              </a:rPr>
              <a:t>Vice President for </a:t>
            </a:r>
            <a:r>
              <a:rPr sz="2000" spc="-5" dirty="0">
                <a:solidFill>
                  <a:srgbClr val="FFFFFF"/>
                </a:solidFill>
                <a:latin typeface="Fira Sans"/>
                <a:cs typeface="Fira Sans"/>
              </a:rPr>
              <a:t>University  </a:t>
            </a:r>
            <a:r>
              <a:rPr sz="2000" dirty="0">
                <a:solidFill>
                  <a:srgbClr val="FFFFFF"/>
                </a:solidFill>
                <a:latin typeface="Fira Sans"/>
                <a:cs typeface="Fira Sans"/>
              </a:rPr>
              <a:t>Communications and</a:t>
            </a:r>
            <a:r>
              <a:rPr sz="2000" spc="-95" dirty="0">
                <a:solidFill>
                  <a:srgbClr val="FFFFFF"/>
                </a:solidFill>
                <a:latin typeface="Fira Sans"/>
                <a:cs typeface="Fira Sans"/>
              </a:rPr>
              <a:t> </a:t>
            </a:r>
            <a:r>
              <a:rPr sz="2000" spc="-5" dirty="0">
                <a:solidFill>
                  <a:srgbClr val="FFFFFF"/>
                </a:solidFill>
                <a:latin typeface="Fira Sans"/>
                <a:cs typeface="Fira Sans"/>
              </a:rPr>
              <a:t>Marketing:</a:t>
            </a:r>
            <a:endParaRPr sz="2000" dirty="0">
              <a:latin typeface="Fira Sans"/>
              <a:cs typeface="Fira Sans"/>
            </a:endParaRPr>
          </a:p>
          <a:p>
            <a:pPr marL="12700">
              <a:lnSpc>
                <a:spcPct val="100000"/>
              </a:lnSpc>
              <a:spcBef>
                <a:spcPts val="1010"/>
              </a:spcBef>
            </a:pPr>
            <a:r>
              <a:rPr sz="2000" spc="-5" dirty="0">
                <a:solidFill>
                  <a:srgbClr val="FFFFFF"/>
                </a:solidFill>
                <a:latin typeface="Fira Sans"/>
                <a:cs typeface="Fira Sans"/>
              </a:rPr>
              <a:t>(360)</a:t>
            </a:r>
            <a:r>
              <a:rPr sz="2000" spc="-10" dirty="0">
                <a:solidFill>
                  <a:srgbClr val="FFFFFF"/>
                </a:solidFill>
                <a:latin typeface="Fira Sans"/>
                <a:cs typeface="Fira Sans"/>
              </a:rPr>
              <a:t> </a:t>
            </a:r>
            <a:r>
              <a:rPr sz="2000" spc="-5" dirty="0">
                <a:solidFill>
                  <a:srgbClr val="FFFFFF"/>
                </a:solidFill>
                <a:latin typeface="Fira Sans"/>
                <a:cs typeface="Fira Sans"/>
              </a:rPr>
              <a:t>650-3482</a:t>
            </a:r>
            <a:endParaRPr sz="2000" dirty="0">
              <a:latin typeface="Fira Sans"/>
              <a:cs typeface="Fira Sans"/>
            </a:endParaRPr>
          </a:p>
        </p:txBody>
      </p:sp>
      <p:sp>
        <p:nvSpPr>
          <p:cNvPr id="3" name="object 3"/>
          <p:cNvSpPr txBox="1">
            <a:spLocks noGrp="1"/>
          </p:cNvSpPr>
          <p:nvPr>
            <p:ph type="title"/>
          </p:nvPr>
        </p:nvSpPr>
        <p:spPr>
          <a:xfrm>
            <a:off x="680900" y="555173"/>
            <a:ext cx="4464358" cy="627736"/>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FFFFFF"/>
                </a:solidFill>
              </a:rPr>
              <a:t>Thank</a:t>
            </a:r>
            <a:r>
              <a:rPr sz="4000" spc="-80" dirty="0">
                <a:solidFill>
                  <a:srgbClr val="FFFFFF"/>
                </a:solidFill>
              </a:rPr>
              <a:t> </a:t>
            </a:r>
            <a:r>
              <a:rPr sz="4000" spc="-5" dirty="0">
                <a:solidFill>
                  <a:srgbClr val="FFFFFF"/>
                </a:solidFill>
              </a:rPr>
              <a:t>You</a:t>
            </a:r>
          </a:p>
        </p:txBody>
      </p:sp>
      <p:sp>
        <p:nvSpPr>
          <p:cNvPr id="4" name="object 4"/>
          <p:cNvSpPr/>
          <p:nvPr/>
        </p:nvSpPr>
        <p:spPr>
          <a:xfrm>
            <a:off x="5993891" y="1103376"/>
            <a:ext cx="5026139" cy="420776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918329" y="6450619"/>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3554" y="2610006"/>
            <a:ext cx="5226548" cy="2610971"/>
          </a:xfrm>
          <a:prstGeom prst="rect">
            <a:avLst/>
          </a:prstGeom>
        </p:spPr>
        <p:txBody>
          <a:bodyPr vert="horz" wrap="square" lIns="0" tIns="12700" rIns="0" bIns="0" rtlCol="0">
            <a:spAutoFit/>
          </a:bodyPr>
          <a:lstStyle/>
          <a:p>
            <a:pPr marL="12700" marR="120014">
              <a:lnSpc>
                <a:spcPct val="100000"/>
              </a:lnSpc>
              <a:spcBef>
                <a:spcPts val="100"/>
              </a:spcBef>
            </a:pPr>
            <a:r>
              <a:rPr lang="en-US" sz="2400" dirty="0">
                <a:solidFill>
                  <a:schemeClr val="bg1">
                    <a:lumMod val="25000"/>
                    <a:lumOff val="75000"/>
                  </a:schemeClr>
                </a:solidFill>
              </a:rPr>
              <a:t>University Relations &amp; Marketing leads strategic marketing, communications and community relations activities that enhance awareness, strengthen our brand, and increase engagement with our many diverse audiences. </a:t>
            </a:r>
          </a:p>
          <a:p>
            <a:pPr marL="12700" marR="120014">
              <a:lnSpc>
                <a:spcPct val="100000"/>
              </a:lnSpc>
              <a:spcBef>
                <a:spcPts val="100"/>
              </a:spcBef>
            </a:pPr>
            <a:endParaRPr lang="en-US" sz="2400" dirty="0">
              <a:solidFill>
                <a:schemeClr val="bg1">
                  <a:lumMod val="25000"/>
                  <a:lumOff val="75000"/>
                </a:schemeClr>
              </a:solidFill>
            </a:endParaRPr>
          </a:p>
        </p:txBody>
      </p:sp>
      <p:sp>
        <p:nvSpPr>
          <p:cNvPr id="3" name="object 3"/>
          <p:cNvSpPr/>
          <p:nvPr/>
        </p:nvSpPr>
        <p:spPr>
          <a:xfrm>
            <a:off x="6144767" y="2065020"/>
            <a:ext cx="5466588" cy="329031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43131" y="584681"/>
            <a:ext cx="9514745" cy="627736"/>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FFFFFF"/>
                </a:solidFill>
              </a:rPr>
              <a:t>University Relations &amp;</a:t>
            </a:r>
            <a:r>
              <a:rPr sz="4000" spc="-15" dirty="0">
                <a:solidFill>
                  <a:srgbClr val="FFFFFF"/>
                </a:solidFill>
              </a:rPr>
              <a:t> </a:t>
            </a:r>
            <a:r>
              <a:rPr sz="4000" spc="-5" dirty="0">
                <a:solidFill>
                  <a:srgbClr val="FFFFFF"/>
                </a:solidFill>
              </a:rPr>
              <a:t>Marketing</a:t>
            </a:r>
          </a:p>
        </p:txBody>
      </p:sp>
      <p:sp>
        <p:nvSpPr>
          <p:cNvPr id="5" name="object 5"/>
          <p:cNvSpPr/>
          <p:nvPr/>
        </p:nvSpPr>
        <p:spPr>
          <a:xfrm>
            <a:off x="10543031" y="236220"/>
            <a:ext cx="1005838" cy="62941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0335431" y="80234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7" name="object 7"/>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023" y="664115"/>
            <a:ext cx="9009114" cy="627736"/>
          </a:xfrm>
          <a:prstGeom prst="rect">
            <a:avLst/>
          </a:prstGeom>
        </p:spPr>
        <p:txBody>
          <a:bodyPr vert="horz" wrap="square" lIns="0" tIns="12065" rIns="0" bIns="0" rtlCol="0">
            <a:spAutoFit/>
          </a:bodyPr>
          <a:lstStyle/>
          <a:p>
            <a:pPr marL="12700">
              <a:lnSpc>
                <a:spcPct val="100000"/>
              </a:lnSpc>
              <a:spcBef>
                <a:spcPts val="95"/>
              </a:spcBef>
            </a:pPr>
            <a:r>
              <a:rPr sz="4000" spc="-5" dirty="0"/>
              <a:t>University Relations &amp;</a:t>
            </a:r>
            <a:r>
              <a:rPr sz="4000" spc="-15" dirty="0"/>
              <a:t> </a:t>
            </a:r>
            <a:r>
              <a:rPr sz="4000" spc="-5" dirty="0"/>
              <a:t>Marketing</a:t>
            </a:r>
          </a:p>
        </p:txBody>
      </p:sp>
      <p:sp>
        <p:nvSpPr>
          <p:cNvPr id="3" name="object 3"/>
          <p:cNvSpPr txBox="1"/>
          <p:nvPr/>
        </p:nvSpPr>
        <p:spPr>
          <a:xfrm>
            <a:off x="820686" y="1390192"/>
            <a:ext cx="10163175" cy="4149854"/>
          </a:xfrm>
          <a:prstGeom prst="rect">
            <a:avLst/>
          </a:prstGeom>
        </p:spPr>
        <p:txBody>
          <a:bodyPr vert="horz" wrap="square" lIns="0" tIns="12700" rIns="0" bIns="0" rtlCol="0">
            <a:spAutoFit/>
          </a:bodyPr>
          <a:lstStyle/>
          <a:p>
            <a:r>
              <a:rPr lang="en-US" sz="2800" b="1" dirty="0">
                <a:solidFill>
                  <a:schemeClr val="bg1">
                    <a:lumMod val="25000"/>
                    <a:lumOff val="75000"/>
                  </a:schemeClr>
                </a:solidFill>
              </a:rPr>
              <a:t>Strategic Goals and Objectives:</a:t>
            </a:r>
          </a:p>
          <a:p>
            <a:pPr marL="285750" indent="-285750">
              <a:buFont typeface="Arial" panose="020B0604020202020204" pitchFamily="34" charset="0"/>
              <a:buChar char="•"/>
            </a:pPr>
            <a:r>
              <a:rPr lang="en-US" sz="2400" dirty="0">
                <a:solidFill>
                  <a:schemeClr val="bg1">
                    <a:lumMod val="25000"/>
                    <a:lumOff val="75000"/>
                  </a:schemeClr>
                </a:solidFill>
              </a:rPr>
              <a:t>Build and sustain stakeholder partnerships and investment</a:t>
            </a:r>
          </a:p>
          <a:p>
            <a:pPr marL="285750" indent="-285750">
              <a:buFont typeface="Arial" panose="020B0604020202020204" pitchFamily="34" charset="0"/>
              <a:buChar char="•"/>
            </a:pPr>
            <a:r>
              <a:rPr lang="en-US" sz="2400" dirty="0">
                <a:solidFill>
                  <a:schemeClr val="bg1">
                    <a:lumMod val="25000"/>
                    <a:lumOff val="75000"/>
                  </a:schemeClr>
                </a:solidFill>
              </a:rPr>
              <a:t>Cultivate relationships within and between the campus and our communities</a:t>
            </a:r>
          </a:p>
          <a:p>
            <a:pPr marL="285750" indent="-285750">
              <a:buFont typeface="Arial" panose="020B0604020202020204" pitchFamily="34" charset="0"/>
              <a:buChar char="•"/>
            </a:pPr>
            <a:r>
              <a:rPr lang="en-US" sz="2400" dirty="0">
                <a:solidFill>
                  <a:schemeClr val="bg1">
                    <a:lumMod val="25000"/>
                    <a:lumOff val="75000"/>
                  </a:schemeClr>
                </a:solidFill>
              </a:rPr>
              <a:t>Foster public and government support for Western</a:t>
            </a:r>
          </a:p>
          <a:p>
            <a:pPr marL="285750" indent="-285750">
              <a:buFont typeface="Arial" panose="020B0604020202020204" pitchFamily="34" charset="0"/>
              <a:buChar char="•"/>
            </a:pPr>
            <a:r>
              <a:rPr lang="en-US" sz="2400" dirty="0">
                <a:solidFill>
                  <a:schemeClr val="bg1">
                    <a:lumMod val="25000"/>
                    <a:lumOff val="75000"/>
                  </a:schemeClr>
                </a:solidFill>
              </a:rPr>
              <a:t>Foster a more inclusive culture</a:t>
            </a:r>
          </a:p>
          <a:p>
            <a:pPr marL="285750" indent="-285750">
              <a:buFont typeface="Arial" panose="020B0604020202020204" pitchFamily="34" charset="0"/>
              <a:buChar char="•"/>
            </a:pPr>
            <a:r>
              <a:rPr lang="en-US" sz="2400" dirty="0">
                <a:solidFill>
                  <a:schemeClr val="bg1">
                    <a:lumMod val="25000"/>
                    <a:lumOff val="75000"/>
                  </a:schemeClr>
                </a:solidFill>
              </a:rPr>
              <a:t>Illustrate how Western serves the public good</a:t>
            </a:r>
          </a:p>
          <a:p>
            <a:pPr marL="285750" indent="-285750">
              <a:buFont typeface="Arial" panose="020B0604020202020204" pitchFamily="34" charset="0"/>
              <a:buChar char="•"/>
            </a:pPr>
            <a:r>
              <a:rPr lang="en-US" sz="2400" dirty="0">
                <a:solidFill>
                  <a:schemeClr val="bg1">
                    <a:lumMod val="25000"/>
                    <a:lumOff val="75000"/>
                  </a:schemeClr>
                </a:solidFill>
              </a:rPr>
              <a:t>Increase campus and public understanding of the Western brand</a:t>
            </a:r>
          </a:p>
          <a:p>
            <a:pPr marL="285750" indent="-285750">
              <a:buFont typeface="Arial" panose="020B0604020202020204" pitchFamily="34" charset="0"/>
              <a:buChar char="•"/>
            </a:pPr>
            <a:r>
              <a:rPr lang="en-US" sz="2400" dirty="0">
                <a:solidFill>
                  <a:schemeClr val="bg1">
                    <a:lumMod val="25000"/>
                    <a:lumOff val="75000"/>
                  </a:schemeClr>
                </a:solidFill>
              </a:rPr>
              <a:t>Promote learning and research opportunities for students, faculty, and staff</a:t>
            </a:r>
          </a:p>
          <a:p>
            <a:pPr marL="285750" indent="-285750">
              <a:buFont typeface="Arial" panose="020B0604020202020204" pitchFamily="34" charset="0"/>
              <a:buChar char="•"/>
            </a:pPr>
            <a:r>
              <a:rPr lang="en-US" sz="2400" dirty="0">
                <a:solidFill>
                  <a:schemeClr val="bg1">
                    <a:lumMod val="25000"/>
                    <a:lumOff val="75000"/>
                  </a:schemeClr>
                </a:solidFill>
              </a:rPr>
              <a:t>Proactively and effectively tell Western’s story</a:t>
            </a:r>
          </a:p>
          <a:p>
            <a:pPr marL="285750" indent="-285750">
              <a:buFont typeface="Arial" panose="020B0604020202020204" pitchFamily="34" charset="0"/>
              <a:buChar char="•"/>
            </a:pPr>
            <a:r>
              <a:rPr lang="en-US" sz="2400" dirty="0">
                <a:solidFill>
                  <a:schemeClr val="bg1">
                    <a:lumMod val="25000"/>
                    <a:lumOff val="75000"/>
                  </a:schemeClr>
                </a:solidFill>
              </a:rPr>
              <a:t>Promote and improve economic vitality in local communities and beyond</a:t>
            </a:r>
          </a:p>
          <a:p>
            <a:pPr marL="12700" marR="141605">
              <a:lnSpc>
                <a:spcPct val="100000"/>
              </a:lnSpc>
              <a:spcBef>
                <a:spcPts val="100"/>
              </a:spcBef>
            </a:pPr>
            <a:endParaRPr sz="2400" dirty="0">
              <a:latin typeface="Fira Sans"/>
              <a:cs typeface="Fira Sans"/>
            </a:endParaRPr>
          </a:p>
        </p:txBody>
      </p:sp>
      <p:sp>
        <p:nvSpPr>
          <p:cNvPr id="4" name="object 4"/>
          <p:cNvSpPr/>
          <p:nvPr/>
        </p:nvSpPr>
        <p:spPr>
          <a:xfrm>
            <a:off x="10543031" y="236220"/>
            <a:ext cx="1005838" cy="62941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0335431" y="80234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6" name="object 6"/>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0686" y="445547"/>
            <a:ext cx="8759190"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FFFFFF"/>
                </a:solidFill>
              </a:rPr>
              <a:t>University Relations &amp;</a:t>
            </a:r>
            <a:r>
              <a:rPr sz="4000" spc="-15" dirty="0">
                <a:solidFill>
                  <a:srgbClr val="FFFFFF"/>
                </a:solidFill>
              </a:rPr>
              <a:t> </a:t>
            </a:r>
            <a:r>
              <a:rPr sz="4000" spc="-5" dirty="0">
                <a:solidFill>
                  <a:srgbClr val="FFFFFF"/>
                </a:solidFill>
              </a:rPr>
              <a:t>Marketing</a:t>
            </a:r>
          </a:p>
        </p:txBody>
      </p:sp>
      <p:sp>
        <p:nvSpPr>
          <p:cNvPr id="3" name="object 3"/>
          <p:cNvSpPr txBox="1"/>
          <p:nvPr/>
        </p:nvSpPr>
        <p:spPr>
          <a:xfrm>
            <a:off x="820686" y="1459415"/>
            <a:ext cx="9248775" cy="4732065"/>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chemeClr val="bg1">
                    <a:lumMod val="25000"/>
                    <a:lumOff val="75000"/>
                  </a:schemeClr>
                </a:solidFill>
                <a:latin typeface="Fira Sans"/>
                <a:cs typeface="Fira Sans"/>
              </a:rPr>
              <a:t>The Division is </a:t>
            </a:r>
            <a:r>
              <a:rPr sz="2400" dirty="0">
                <a:solidFill>
                  <a:schemeClr val="bg1">
                    <a:lumMod val="25000"/>
                    <a:lumOff val="75000"/>
                  </a:schemeClr>
                </a:solidFill>
                <a:latin typeface="Fira Sans"/>
                <a:cs typeface="Fira Sans"/>
              </a:rPr>
              <a:t>led by </a:t>
            </a:r>
            <a:r>
              <a:rPr sz="2400" spc="-5" dirty="0">
                <a:solidFill>
                  <a:schemeClr val="bg1">
                    <a:lumMod val="25000"/>
                    <a:lumOff val="75000"/>
                  </a:schemeClr>
                </a:solidFill>
                <a:latin typeface="Fira Sans"/>
                <a:cs typeface="Fira Sans"/>
              </a:rPr>
              <a:t>Vice President Donna Gibbs and includes the  following departments:</a:t>
            </a:r>
            <a:endParaRPr lang="en-US" sz="2400" spc="-5" dirty="0">
              <a:solidFill>
                <a:schemeClr val="bg1">
                  <a:lumMod val="25000"/>
                  <a:lumOff val="75000"/>
                </a:schemeClr>
              </a:solidFill>
              <a:latin typeface="Fira Sans"/>
              <a:cs typeface="Fira Sans"/>
            </a:endParaRPr>
          </a:p>
          <a:p>
            <a:pPr marL="241300" indent="-228600">
              <a:lnSpc>
                <a:spcPct val="100000"/>
              </a:lnSpc>
              <a:spcBef>
                <a:spcPts val="1010"/>
              </a:spcBef>
              <a:buFont typeface="Arial"/>
              <a:buChar char="•"/>
              <a:tabLst>
                <a:tab pos="241300" algn="l"/>
              </a:tabLst>
            </a:pPr>
            <a:r>
              <a:rPr lang="en-US" sz="2400" spc="-5" dirty="0">
                <a:latin typeface="Fira Sans"/>
                <a:cs typeface="Fira Sans"/>
              </a:rPr>
              <a:t>University Communications</a:t>
            </a:r>
          </a:p>
          <a:p>
            <a:pPr marL="241300" indent="-228600">
              <a:lnSpc>
                <a:spcPct val="100000"/>
              </a:lnSpc>
              <a:spcBef>
                <a:spcPts val="1010"/>
              </a:spcBef>
              <a:buFont typeface="Arial"/>
              <a:buChar char="•"/>
              <a:tabLst>
                <a:tab pos="241300" algn="l"/>
              </a:tabLst>
            </a:pPr>
            <a:r>
              <a:rPr lang="en-US" sz="2400" spc="-5" dirty="0">
                <a:latin typeface="Fira Sans"/>
                <a:cs typeface="Fira Sans"/>
              </a:rPr>
              <a:t>University Marketing &amp; Brand Strategy</a:t>
            </a:r>
          </a:p>
          <a:p>
            <a:pPr marL="241300" indent="-228600">
              <a:lnSpc>
                <a:spcPct val="100000"/>
              </a:lnSpc>
              <a:spcBef>
                <a:spcPts val="1010"/>
              </a:spcBef>
              <a:buFont typeface="Arial"/>
              <a:buChar char="•"/>
              <a:tabLst>
                <a:tab pos="241300" algn="l"/>
              </a:tabLst>
            </a:pPr>
            <a:r>
              <a:rPr lang="en-US" sz="2400" spc="-5" dirty="0">
                <a:latin typeface="Fira Sans"/>
                <a:cs typeface="Fira Sans"/>
              </a:rPr>
              <a:t>Visual Media Production</a:t>
            </a:r>
          </a:p>
          <a:p>
            <a:pPr marL="241300" indent="-228600">
              <a:spcBef>
                <a:spcPts val="1010"/>
              </a:spcBef>
              <a:buFont typeface="Arial"/>
              <a:buChar char="•"/>
              <a:tabLst>
                <a:tab pos="241300" algn="l"/>
              </a:tabLst>
            </a:pPr>
            <a:r>
              <a:rPr lang="en-US" sz="2400" spc="-5" dirty="0">
                <a:latin typeface="Fira Sans"/>
                <a:cs typeface="Fira Sans"/>
              </a:rPr>
              <a:t>Community Relations</a:t>
            </a:r>
          </a:p>
          <a:p>
            <a:pPr marL="241300" indent="-228600">
              <a:lnSpc>
                <a:spcPct val="100000"/>
              </a:lnSpc>
              <a:spcBef>
                <a:spcPts val="1010"/>
              </a:spcBef>
              <a:buFont typeface="Arial"/>
              <a:buChar char="•"/>
              <a:tabLst>
                <a:tab pos="241300" algn="l"/>
              </a:tabLst>
            </a:pPr>
            <a:r>
              <a:rPr lang="en-US" sz="2400" spc="-5" dirty="0">
                <a:latin typeface="Fira Sans"/>
                <a:cs typeface="Fira Sans"/>
              </a:rPr>
              <a:t>Small Business Development Center</a:t>
            </a:r>
          </a:p>
          <a:p>
            <a:pPr marL="241300" indent="-228600">
              <a:lnSpc>
                <a:spcPct val="100000"/>
              </a:lnSpc>
              <a:spcBef>
                <a:spcPts val="1010"/>
              </a:spcBef>
              <a:buFont typeface="Arial"/>
              <a:buChar char="•"/>
              <a:tabLst>
                <a:tab pos="241300" algn="l"/>
              </a:tabLst>
            </a:pPr>
            <a:r>
              <a:rPr lang="en-US" sz="2400" spc="-5" dirty="0">
                <a:latin typeface="Fira Sans"/>
                <a:cs typeface="Fira Sans"/>
              </a:rPr>
              <a:t>Tribal Relations</a:t>
            </a:r>
          </a:p>
          <a:p>
            <a:pPr marL="241300" indent="-228600">
              <a:spcBef>
                <a:spcPts val="1010"/>
              </a:spcBef>
              <a:buFont typeface="Arial"/>
              <a:buChar char="•"/>
              <a:tabLst>
                <a:tab pos="241300" algn="l"/>
              </a:tabLst>
            </a:pPr>
            <a:r>
              <a:rPr lang="en-US" sz="2400" spc="-5" dirty="0">
                <a:latin typeface="Fira Sans"/>
                <a:cs typeface="Fira Sans"/>
              </a:rPr>
              <a:t>Washington Coalition for the Public Good</a:t>
            </a:r>
          </a:p>
          <a:p>
            <a:pPr marL="241300" indent="-228600">
              <a:lnSpc>
                <a:spcPct val="100000"/>
              </a:lnSpc>
              <a:spcBef>
                <a:spcPts val="994"/>
              </a:spcBef>
              <a:buFont typeface="Arial"/>
              <a:buChar char="•"/>
              <a:tabLst>
                <a:tab pos="241300" algn="l"/>
              </a:tabLst>
            </a:pPr>
            <a:r>
              <a:rPr lang="en-US" sz="2400" spc="-5" dirty="0">
                <a:latin typeface="Fira Sans"/>
                <a:cs typeface="Fira Sans"/>
              </a:rPr>
              <a:t>Web Communication</a:t>
            </a:r>
            <a:r>
              <a:rPr lang="en-US" sz="2400" spc="50" dirty="0">
                <a:latin typeface="Fira Sans"/>
                <a:cs typeface="Fira Sans"/>
              </a:rPr>
              <a:t> </a:t>
            </a:r>
            <a:r>
              <a:rPr lang="en-US" sz="2400" spc="-5" dirty="0">
                <a:latin typeface="Fira Sans"/>
                <a:cs typeface="Fira Sans"/>
              </a:rPr>
              <a:t>Technologies</a:t>
            </a:r>
            <a:endParaRPr lang="en-US" sz="2400" dirty="0">
              <a:latin typeface="Fira Sans"/>
              <a:cs typeface="Fira Sans"/>
            </a:endParaRPr>
          </a:p>
        </p:txBody>
      </p:sp>
      <p:sp>
        <p:nvSpPr>
          <p:cNvPr id="4" name="object 4"/>
          <p:cNvSpPr/>
          <p:nvPr/>
        </p:nvSpPr>
        <p:spPr>
          <a:xfrm>
            <a:off x="10543031" y="236220"/>
            <a:ext cx="1005838" cy="62941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0335431" y="80234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6" name="object 6"/>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7319" y="547079"/>
            <a:ext cx="8001000" cy="635000"/>
          </a:xfrm>
          <a:prstGeom prst="rect">
            <a:avLst/>
          </a:prstGeom>
        </p:spPr>
        <p:txBody>
          <a:bodyPr vert="horz" wrap="square" lIns="0" tIns="12065" rIns="0" bIns="0" rtlCol="0">
            <a:spAutoFit/>
          </a:bodyPr>
          <a:lstStyle/>
          <a:p>
            <a:pPr marL="12700">
              <a:lnSpc>
                <a:spcPct val="100000"/>
              </a:lnSpc>
              <a:spcBef>
                <a:spcPts val="95"/>
              </a:spcBef>
            </a:pPr>
            <a:r>
              <a:rPr lang="en-US" sz="4000" spc="-5" dirty="0">
                <a:solidFill>
                  <a:srgbClr val="FFFFFF"/>
                </a:solidFill>
              </a:rPr>
              <a:t>University </a:t>
            </a:r>
            <a:r>
              <a:rPr sz="4000" spc="-5" dirty="0">
                <a:solidFill>
                  <a:srgbClr val="FFFFFF"/>
                </a:solidFill>
              </a:rPr>
              <a:t>Communications</a:t>
            </a:r>
          </a:p>
        </p:txBody>
      </p:sp>
      <p:sp>
        <p:nvSpPr>
          <p:cNvPr id="4" name="object 4"/>
          <p:cNvSpPr txBox="1"/>
          <p:nvPr/>
        </p:nvSpPr>
        <p:spPr>
          <a:xfrm>
            <a:off x="653964" y="1591973"/>
            <a:ext cx="10395035" cy="1436291"/>
          </a:xfrm>
          <a:prstGeom prst="rect">
            <a:avLst/>
          </a:prstGeom>
          <a:noFill/>
        </p:spPr>
        <p:txBody>
          <a:bodyPr vert="horz" wrap="square" lIns="0" tIns="30480" rIns="0" bIns="0" rtlCol="0">
            <a:spAutoFit/>
          </a:bodyPr>
          <a:lstStyle/>
          <a:p>
            <a:pPr marL="92075">
              <a:lnSpc>
                <a:spcPct val="100000"/>
              </a:lnSpc>
              <a:spcAft>
                <a:spcPts val="600"/>
              </a:spcAft>
            </a:pPr>
            <a:r>
              <a:rPr sz="2400" b="1" spc="5" dirty="0">
                <a:solidFill>
                  <a:srgbClr val="FFFFFF"/>
                </a:solidFill>
                <a:latin typeface="Fira Sans"/>
                <a:cs typeface="Fira Sans"/>
              </a:rPr>
              <a:t>Media </a:t>
            </a:r>
            <a:r>
              <a:rPr sz="2400" b="1" dirty="0">
                <a:solidFill>
                  <a:srgbClr val="FFFFFF"/>
                </a:solidFill>
                <a:latin typeface="Fira Sans"/>
                <a:cs typeface="Fira Sans"/>
              </a:rPr>
              <a:t>Relations</a:t>
            </a:r>
            <a:endParaRPr sz="2400" b="1" dirty="0">
              <a:latin typeface="Fira Sans"/>
              <a:cs typeface="Fira Sans"/>
            </a:endParaRPr>
          </a:p>
          <a:p>
            <a:pPr marL="92075" marR="166370">
              <a:lnSpc>
                <a:spcPct val="100000"/>
              </a:lnSpc>
              <a:spcBef>
                <a:spcPts val="1025"/>
              </a:spcBef>
            </a:pPr>
            <a:r>
              <a:rPr dirty="0">
                <a:solidFill>
                  <a:schemeClr val="bg1">
                    <a:lumMod val="25000"/>
                    <a:lumOff val="75000"/>
                  </a:schemeClr>
                </a:solidFill>
                <a:latin typeface="Fira Sans"/>
                <a:cs typeface="Fira Sans"/>
              </a:rPr>
              <a:t>U</a:t>
            </a:r>
            <a:r>
              <a:rPr lang="en-US" dirty="0">
                <a:solidFill>
                  <a:schemeClr val="bg1">
                    <a:lumMod val="25000"/>
                    <a:lumOff val="75000"/>
                  </a:schemeClr>
                </a:solidFill>
                <a:latin typeface="Fira Sans"/>
                <a:cs typeface="Fira Sans"/>
              </a:rPr>
              <a:t>COMM</a:t>
            </a:r>
            <a:r>
              <a:rPr dirty="0">
                <a:solidFill>
                  <a:schemeClr val="bg1">
                    <a:lumMod val="25000"/>
                    <a:lumOff val="75000"/>
                  </a:schemeClr>
                </a:solidFill>
                <a:latin typeface="Fira Sans"/>
                <a:cs typeface="Fira Sans"/>
              </a:rPr>
              <a:t> distributes news releases </a:t>
            </a:r>
            <a:r>
              <a:rPr spc="-5" dirty="0">
                <a:solidFill>
                  <a:schemeClr val="bg1">
                    <a:lumMod val="25000"/>
                    <a:lumOff val="75000"/>
                  </a:schemeClr>
                </a:solidFill>
                <a:latin typeface="Fira Sans"/>
                <a:cs typeface="Fira Sans"/>
              </a:rPr>
              <a:t>to local, </a:t>
            </a:r>
            <a:r>
              <a:rPr dirty="0">
                <a:solidFill>
                  <a:schemeClr val="bg1">
                    <a:lumMod val="25000"/>
                    <a:lumOff val="75000"/>
                  </a:schemeClr>
                </a:solidFill>
                <a:latin typeface="Fira Sans"/>
                <a:cs typeface="Fira Sans"/>
              </a:rPr>
              <a:t>statewide, and national media. Per a long-established university practice, </a:t>
            </a:r>
            <a:r>
              <a:rPr spc="-5" dirty="0">
                <a:solidFill>
                  <a:schemeClr val="bg1">
                    <a:lumMod val="25000"/>
                    <a:lumOff val="75000"/>
                  </a:schemeClr>
                </a:solidFill>
                <a:latin typeface="Fira Sans"/>
                <a:cs typeface="Fira Sans"/>
              </a:rPr>
              <a:t>all </a:t>
            </a:r>
            <a:r>
              <a:rPr dirty="0">
                <a:solidFill>
                  <a:schemeClr val="bg1">
                    <a:lumMod val="25000"/>
                    <a:lumOff val="75000"/>
                  </a:schemeClr>
                </a:solidFill>
                <a:latin typeface="Fira Sans"/>
                <a:cs typeface="Fira Sans"/>
              </a:rPr>
              <a:t>news releases </a:t>
            </a:r>
            <a:r>
              <a:rPr spc="-5" dirty="0">
                <a:solidFill>
                  <a:schemeClr val="bg1">
                    <a:lumMod val="25000"/>
                    <a:lumOff val="75000"/>
                  </a:schemeClr>
                </a:solidFill>
                <a:latin typeface="Fira Sans"/>
                <a:cs typeface="Fira Sans"/>
              </a:rPr>
              <a:t>must </a:t>
            </a:r>
            <a:r>
              <a:rPr dirty="0">
                <a:solidFill>
                  <a:schemeClr val="bg1">
                    <a:lumMod val="25000"/>
                    <a:lumOff val="75000"/>
                  </a:schemeClr>
                </a:solidFill>
                <a:latin typeface="Fira Sans"/>
                <a:cs typeface="Fira Sans"/>
              </a:rPr>
              <a:t>be distributed via this </a:t>
            </a:r>
            <a:r>
              <a:rPr spc="-5" dirty="0">
                <a:solidFill>
                  <a:schemeClr val="bg1">
                    <a:lumMod val="25000"/>
                    <a:lumOff val="75000"/>
                  </a:schemeClr>
                </a:solidFill>
                <a:latin typeface="Fira Sans"/>
                <a:cs typeface="Fira Sans"/>
              </a:rPr>
              <a:t>office. </a:t>
            </a:r>
            <a:r>
              <a:rPr dirty="0">
                <a:solidFill>
                  <a:schemeClr val="bg1">
                    <a:lumMod val="25000"/>
                    <a:lumOff val="75000"/>
                  </a:schemeClr>
                </a:solidFill>
                <a:latin typeface="Fira Sans"/>
                <a:cs typeface="Fira Sans"/>
              </a:rPr>
              <a:t>The only exceptions are Athletics, and the Associated Students Publicity Center, which distribute news releases </a:t>
            </a:r>
            <a:r>
              <a:rPr spc="-5" dirty="0">
                <a:solidFill>
                  <a:schemeClr val="bg1">
                    <a:lumMod val="25000"/>
                    <a:lumOff val="75000"/>
                  </a:schemeClr>
                </a:solidFill>
                <a:latin typeface="Fira Sans"/>
                <a:cs typeface="Fira Sans"/>
              </a:rPr>
              <a:t>for </a:t>
            </a:r>
            <a:r>
              <a:rPr dirty="0">
                <a:solidFill>
                  <a:schemeClr val="bg1">
                    <a:lumMod val="25000"/>
                    <a:lumOff val="75000"/>
                  </a:schemeClr>
                </a:solidFill>
                <a:latin typeface="Fira Sans"/>
                <a:cs typeface="Fira Sans"/>
              </a:rPr>
              <a:t>their specific</a:t>
            </a:r>
            <a:r>
              <a:rPr spc="-10"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areas.</a:t>
            </a:r>
          </a:p>
        </p:txBody>
      </p:sp>
      <p:sp>
        <p:nvSpPr>
          <p:cNvPr id="6" name="object 6"/>
          <p:cNvSpPr txBox="1"/>
          <p:nvPr/>
        </p:nvSpPr>
        <p:spPr>
          <a:xfrm>
            <a:off x="653964" y="3834732"/>
            <a:ext cx="10395035" cy="1726755"/>
          </a:xfrm>
          <a:prstGeom prst="rect">
            <a:avLst/>
          </a:prstGeom>
          <a:noFill/>
        </p:spPr>
        <p:txBody>
          <a:bodyPr vert="horz" wrap="square" lIns="0" tIns="43815" rIns="0" bIns="0" rtlCol="0">
            <a:spAutoFit/>
          </a:bodyPr>
          <a:lstStyle/>
          <a:p>
            <a:pPr marL="90170">
              <a:lnSpc>
                <a:spcPct val="100000"/>
              </a:lnSpc>
              <a:spcAft>
                <a:spcPts val="600"/>
              </a:spcAft>
            </a:pPr>
            <a:r>
              <a:rPr sz="2400" b="1" spc="5" dirty="0">
                <a:solidFill>
                  <a:srgbClr val="FFFFFF"/>
                </a:solidFill>
                <a:latin typeface="Fira Sans"/>
                <a:cs typeface="Fira Sans"/>
              </a:rPr>
              <a:t>Emergency</a:t>
            </a:r>
            <a:r>
              <a:rPr sz="2400" b="1" spc="-50" dirty="0">
                <a:solidFill>
                  <a:srgbClr val="FFFFFF"/>
                </a:solidFill>
                <a:latin typeface="Fira Sans"/>
                <a:cs typeface="Fira Sans"/>
              </a:rPr>
              <a:t> </a:t>
            </a:r>
            <a:r>
              <a:rPr sz="2400" b="1" dirty="0">
                <a:solidFill>
                  <a:srgbClr val="FFFFFF"/>
                </a:solidFill>
                <a:latin typeface="Fira Sans"/>
                <a:cs typeface="Fira Sans"/>
              </a:rPr>
              <a:t>Communications</a:t>
            </a:r>
            <a:endParaRPr sz="2400" b="1" dirty="0">
              <a:latin typeface="Fira Sans"/>
              <a:cs typeface="Fira Sans"/>
            </a:endParaRPr>
          </a:p>
          <a:p>
            <a:pPr marL="90170" marR="205104">
              <a:spcBef>
                <a:spcPts val="1025"/>
              </a:spcBef>
            </a:pPr>
            <a:r>
              <a:rPr dirty="0">
                <a:solidFill>
                  <a:schemeClr val="bg1">
                    <a:lumMod val="25000"/>
                    <a:lumOff val="75000"/>
                  </a:schemeClr>
                </a:solidFill>
                <a:latin typeface="Fira Sans"/>
                <a:cs typeface="Fira Sans"/>
              </a:rPr>
              <a:t>U</a:t>
            </a:r>
            <a:r>
              <a:rPr lang="en-US" dirty="0">
                <a:solidFill>
                  <a:schemeClr val="bg1">
                    <a:lumMod val="25000"/>
                    <a:lumOff val="75000"/>
                  </a:schemeClr>
                </a:solidFill>
                <a:latin typeface="Fira Sans"/>
                <a:cs typeface="Fira Sans"/>
              </a:rPr>
              <a:t>COMM</a:t>
            </a:r>
            <a:r>
              <a:rPr dirty="0">
                <a:solidFill>
                  <a:schemeClr val="bg1">
                    <a:lumMod val="25000"/>
                    <a:lumOff val="75000"/>
                  </a:schemeClr>
                </a:solidFill>
                <a:latin typeface="Fira Sans"/>
                <a:cs typeface="Fira Sans"/>
              </a:rPr>
              <a:t> is actively involved in planning  </a:t>
            </a:r>
            <a:r>
              <a:rPr spc="-5" dirty="0">
                <a:solidFill>
                  <a:schemeClr val="bg1">
                    <a:lumMod val="25000"/>
                    <a:lumOff val="75000"/>
                  </a:schemeClr>
                </a:solidFill>
                <a:latin typeface="Fira Sans"/>
                <a:cs typeface="Fira Sans"/>
              </a:rPr>
              <a:t>for </a:t>
            </a:r>
            <a:r>
              <a:rPr dirty="0">
                <a:solidFill>
                  <a:schemeClr val="bg1">
                    <a:lumMod val="25000"/>
                    <a:lumOff val="75000"/>
                  </a:schemeClr>
                </a:solidFill>
                <a:latin typeface="Fira Sans"/>
                <a:cs typeface="Fira Sans"/>
              </a:rPr>
              <a:t>and responding </a:t>
            </a:r>
            <a:r>
              <a:rPr spc="-5" dirty="0">
                <a:solidFill>
                  <a:schemeClr val="bg1">
                    <a:lumMod val="25000"/>
                    <a:lumOff val="75000"/>
                  </a:schemeClr>
                </a:solidFill>
                <a:latin typeface="Fira Sans"/>
                <a:cs typeface="Fira Sans"/>
              </a:rPr>
              <a:t>to </a:t>
            </a:r>
            <a:r>
              <a:rPr dirty="0">
                <a:solidFill>
                  <a:schemeClr val="bg1">
                    <a:lumMod val="25000"/>
                    <a:lumOff val="75000"/>
                  </a:schemeClr>
                </a:solidFill>
                <a:latin typeface="Fira Sans"/>
                <a:cs typeface="Fira Sans"/>
              </a:rPr>
              <a:t>emergency communication</a:t>
            </a:r>
            <a:r>
              <a:rPr spc="-80"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needs.</a:t>
            </a:r>
            <a:r>
              <a:rPr lang="en-US"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This </a:t>
            </a:r>
            <a:r>
              <a:rPr spc="-5" dirty="0">
                <a:solidFill>
                  <a:schemeClr val="bg1">
                    <a:lumMod val="25000"/>
                    <a:lumOff val="75000"/>
                  </a:schemeClr>
                </a:solidFill>
                <a:latin typeface="Fira Sans"/>
                <a:cs typeface="Fira Sans"/>
              </a:rPr>
              <a:t>office </a:t>
            </a:r>
            <a:r>
              <a:rPr dirty="0">
                <a:solidFill>
                  <a:schemeClr val="bg1">
                    <a:lumMod val="25000"/>
                    <a:lumOff val="75000"/>
                  </a:schemeClr>
                </a:solidFill>
                <a:latin typeface="Fira Sans"/>
                <a:cs typeface="Fira Sans"/>
              </a:rPr>
              <a:t>operates the </a:t>
            </a:r>
            <a:r>
              <a:rPr spc="-5" dirty="0">
                <a:solidFill>
                  <a:schemeClr val="bg1">
                    <a:lumMod val="25000"/>
                    <a:lumOff val="75000"/>
                  </a:schemeClr>
                </a:solidFill>
                <a:latin typeface="Fira Sans"/>
                <a:cs typeface="Fira Sans"/>
              </a:rPr>
              <a:t>RAVE </a:t>
            </a:r>
            <a:r>
              <a:rPr dirty="0">
                <a:solidFill>
                  <a:schemeClr val="bg1">
                    <a:lumMod val="25000"/>
                    <a:lumOff val="75000"/>
                  </a:schemeClr>
                </a:solidFill>
                <a:latin typeface="Fira Sans"/>
                <a:cs typeface="Fira Sans"/>
              </a:rPr>
              <a:t>emergency communications system, which includes capabilities </a:t>
            </a:r>
            <a:r>
              <a:rPr spc="-5" dirty="0">
                <a:solidFill>
                  <a:schemeClr val="bg1">
                    <a:lumMod val="25000"/>
                    <a:lumOff val="75000"/>
                  </a:schemeClr>
                </a:solidFill>
                <a:latin typeface="Fira Sans"/>
                <a:cs typeface="Fira Sans"/>
              </a:rPr>
              <a:t>for </a:t>
            </a:r>
            <a:r>
              <a:rPr dirty="0">
                <a:solidFill>
                  <a:schemeClr val="bg1">
                    <a:lumMod val="25000"/>
                    <a:lumOff val="75000"/>
                  </a:schemeClr>
                </a:solidFill>
                <a:latin typeface="Fira Sans"/>
                <a:cs typeface="Fira Sans"/>
              </a:rPr>
              <a:t>rapidly sending </a:t>
            </a:r>
            <a:r>
              <a:rPr spc="-5" dirty="0">
                <a:solidFill>
                  <a:schemeClr val="bg1">
                    <a:lumMod val="25000"/>
                    <a:lumOff val="75000"/>
                  </a:schemeClr>
                </a:solidFill>
                <a:latin typeface="Fira Sans"/>
                <a:cs typeface="Fira Sans"/>
              </a:rPr>
              <a:t>out  </a:t>
            </a:r>
            <a:r>
              <a:rPr dirty="0">
                <a:solidFill>
                  <a:schemeClr val="bg1">
                    <a:lumMod val="25000"/>
                    <a:lumOff val="75000"/>
                  </a:schemeClr>
                </a:solidFill>
                <a:latin typeface="Fira Sans"/>
                <a:cs typeface="Fira Sans"/>
              </a:rPr>
              <a:t>mass </a:t>
            </a:r>
            <a:r>
              <a:rPr lang="en-US" dirty="0">
                <a:solidFill>
                  <a:schemeClr val="bg1">
                    <a:lumMod val="25000"/>
                    <a:lumOff val="75000"/>
                  </a:schemeClr>
                </a:solidFill>
                <a:latin typeface="Fira Sans"/>
                <a:cs typeface="Fira Sans"/>
              </a:rPr>
              <a:t>mobile</a:t>
            </a:r>
            <a:r>
              <a:rPr dirty="0">
                <a:solidFill>
                  <a:schemeClr val="bg1">
                    <a:lumMod val="25000"/>
                    <a:lumOff val="75000"/>
                  </a:schemeClr>
                </a:solidFill>
                <a:latin typeface="Fira Sans"/>
                <a:cs typeface="Fira Sans"/>
              </a:rPr>
              <a:t> text messages, emails, social media messages, university homepage </a:t>
            </a:r>
            <a:r>
              <a:rPr spc="-5" dirty="0">
                <a:solidFill>
                  <a:schemeClr val="bg1">
                    <a:lumMod val="25000"/>
                    <a:lumOff val="75000"/>
                  </a:schemeClr>
                </a:solidFill>
                <a:latin typeface="Fira Sans"/>
                <a:cs typeface="Fira Sans"/>
              </a:rPr>
              <a:t>messages, </a:t>
            </a:r>
            <a:r>
              <a:rPr dirty="0">
                <a:solidFill>
                  <a:schemeClr val="bg1">
                    <a:lumMod val="25000"/>
                    <a:lumOff val="75000"/>
                  </a:schemeClr>
                </a:solidFill>
                <a:latin typeface="Fira Sans"/>
                <a:cs typeface="Fira Sans"/>
              </a:rPr>
              <a:t>desktop messages, </a:t>
            </a:r>
            <a:r>
              <a:rPr lang="en-US" dirty="0">
                <a:solidFill>
                  <a:schemeClr val="bg1">
                    <a:lumMod val="25000"/>
                    <a:lumOff val="75000"/>
                  </a:schemeClr>
                </a:solidFill>
                <a:latin typeface="Fira Sans"/>
                <a:cs typeface="Fira Sans"/>
              </a:rPr>
              <a:t>digital signage and audio alerts.</a:t>
            </a:r>
            <a:endParaRPr dirty="0">
              <a:solidFill>
                <a:schemeClr val="bg1">
                  <a:lumMod val="25000"/>
                  <a:lumOff val="75000"/>
                </a:schemeClr>
              </a:solidFill>
              <a:latin typeface="Fira Sans"/>
              <a:cs typeface="Fira Sans"/>
            </a:endParaRPr>
          </a:p>
        </p:txBody>
      </p:sp>
      <p:sp>
        <p:nvSpPr>
          <p:cNvPr id="9" name="object 9"/>
          <p:cNvSpPr/>
          <p:nvPr/>
        </p:nvSpPr>
        <p:spPr>
          <a:xfrm>
            <a:off x="10543031" y="102107"/>
            <a:ext cx="1005838" cy="629411"/>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0335431" y="66899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11" name="object 11"/>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1566" y="1409215"/>
            <a:ext cx="10228580" cy="4710905"/>
          </a:xfrm>
          <a:prstGeom prst="rect">
            <a:avLst/>
          </a:prstGeom>
        </p:spPr>
        <p:txBody>
          <a:bodyPr vert="horz" wrap="square" lIns="0" tIns="47625" rIns="0" bIns="0" rtlCol="0">
            <a:spAutoFit/>
          </a:bodyPr>
          <a:lstStyle/>
          <a:p>
            <a:pPr marL="12700" marR="5080">
              <a:lnSpc>
                <a:spcPts val="2160"/>
              </a:lnSpc>
              <a:spcBef>
                <a:spcPts val="375"/>
              </a:spcBef>
              <a:tabLst>
                <a:tab pos="1097280" algn="l"/>
              </a:tabLst>
            </a:pPr>
            <a:r>
              <a:rPr lang="en-US" sz="2400" b="1" dirty="0">
                <a:latin typeface="Fira Sans"/>
                <a:cs typeface="Fira Sans"/>
              </a:rPr>
              <a:t>Online and Print Publications</a:t>
            </a:r>
            <a:endParaRPr lang="en-US" dirty="0">
              <a:solidFill>
                <a:schemeClr val="bg1">
                  <a:lumMod val="25000"/>
                  <a:lumOff val="75000"/>
                </a:schemeClr>
              </a:solidFill>
              <a:latin typeface="Fira Sans"/>
              <a:cs typeface="Fira Sans"/>
            </a:endParaRPr>
          </a:p>
          <a:p>
            <a:pPr marL="12700" marR="5080">
              <a:lnSpc>
                <a:spcPts val="2160"/>
              </a:lnSpc>
              <a:spcBef>
                <a:spcPts val="375"/>
              </a:spcBef>
              <a:tabLst>
                <a:tab pos="1097280" algn="l"/>
              </a:tabLst>
            </a:pPr>
            <a:endParaRPr lang="en-US" dirty="0">
              <a:solidFill>
                <a:schemeClr val="bg1">
                  <a:lumMod val="25000"/>
                  <a:lumOff val="75000"/>
                </a:schemeClr>
              </a:solidFill>
              <a:latin typeface="Fira Sans"/>
              <a:cs typeface="Fira Sans"/>
            </a:endParaRPr>
          </a:p>
          <a:p>
            <a:pPr marL="12700" marR="5080">
              <a:lnSpc>
                <a:spcPts val="2160"/>
              </a:lnSpc>
              <a:spcBef>
                <a:spcPts val="375"/>
              </a:spcBef>
              <a:tabLst>
                <a:tab pos="1097280" algn="l"/>
              </a:tabLst>
            </a:pPr>
            <a:r>
              <a:rPr dirty="0">
                <a:solidFill>
                  <a:schemeClr val="bg1">
                    <a:lumMod val="25000"/>
                    <a:lumOff val="75000"/>
                  </a:schemeClr>
                </a:solidFill>
                <a:latin typeface="Fira Sans"/>
                <a:cs typeface="Fira Sans"/>
              </a:rPr>
              <a:t>UC</a:t>
            </a:r>
            <a:r>
              <a:rPr lang="en-US" dirty="0">
                <a:solidFill>
                  <a:schemeClr val="bg1">
                    <a:lumMod val="25000"/>
                    <a:lumOff val="75000"/>
                  </a:schemeClr>
                </a:solidFill>
                <a:latin typeface="Fira Sans"/>
                <a:cs typeface="Fira Sans"/>
              </a:rPr>
              <a:t>OMM</a:t>
            </a:r>
            <a:r>
              <a:rPr dirty="0">
                <a:solidFill>
                  <a:schemeClr val="bg1">
                    <a:lumMod val="25000"/>
                    <a:lumOff val="75000"/>
                  </a:schemeClr>
                </a:solidFill>
                <a:latin typeface="Fira Sans"/>
                <a:cs typeface="Fira Sans"/>
              </a:rPr>
              <a:t> </a:t>
            </a:r>
            <a:r>
              <a:rPr spc="-5" dirty="0">
                <a:solidFill>
                  <a:schemeClr val="bg1">
                    <a:lumMod val="25000"/>
                    <a:lumOff val="75000"/>
                  </a:schemeClr>
                </a:solidFill>
                <a:latin typeface="Fira Sans"/>
                <a:cs typeface="Fira Sans"/>
              </a:rPr>
              <a:t>is </a:t>
            </a:r>
            <a:r>
              <a:rPr dirty="0">
                <a:solidFill>
                  <a:schemeClr val="bg1">
                    <a:lumMod val="25000"/>
                    <a:lumOff val="75000"/>
                  </a:schemeClr>
                </a:solidFill>
                <a:latin typeface="Fira Sans"/>
                <a:cs typeface="Fira Sans"/>
              </a:rPr>
              <a:t>the major content </a:t>
            </a:r>
            <a:r>
              <a:rPr spc="-5" dirty="0">
                <a:solidFill>
                  <a:schemeClr val="bg1">
                    <a:lumMod val="25000"/>
                    <a:lumOff val="75000"/>
                  </a:schemeClr>
                </a:solidFill>
                <a:latin typeface="Fira Sans"/>
                <a:cs typeface="Fira Sans"/>
              </a:rPr>
              <a:t>provider </a:t>
            </a:r>
            <a:r>
              <a:rPr dirty="0">
                <a:solidFill>
                  <a:schemeClr val="bg1">
                    <a:lumMod val="25000"/>
                    <a:lumOff val="75000"/>
                  </a:schemeClr>
                </a:solidFill>
                <a:latin typeface="Fira Sans"/>
                <a:cs typeface="Fira Sans"/>
              </a:rPr>
              <a:t>for online, </a:t>
            </a:r>
            <a:r>
              <a:rPr spc="-5" dirty="0">
                <a:solidFill>
                  <a:schemeClr val="bg1">
                    <a:lumMod val="25000"/>
                    <a:lumOff val="75000"/>
                  </a:schemeClr>
                </a:solidFill>
                <a:latin typeface="Fira Sans"/>
                <a:cs typeface="Fira Sans"/>
              </a:rPr>
              <a:t>print </a:t>
            </a:r>
            <a:r>
              <a:rPr dirty="0">
                <a:solidFill>
                  <a:schemeClr val="bg1">
                    <a:lumMod val="25000"/>
                    <a:lumOff val="75000"/>
                  </a:schemeClr>
                </a:solidFill>
                <a:latin typeface="Fira Sans"/>
                <a:cs typeface="Fira Sans"/>
              </a:rPr>
              <a:t>and other information</a:t>
            </a:r>
            <a:r>
              <a:rPr spc="-5" dirty="0">
                <a:solidFill>
                  <a:schemeClr val="bg1">
                    <a:lumMod val="25000"/>
                    <a:lumOff val="75000"/>
                  </a:schemeClr>
                </a:solidFill>
                <a:latin typeface="Fira Sans"/>
                <a:cs typeface="Fira Sans"/>
              </a:rPr>
              <a:t>,</a:t>
            </a:r>
            <a:r>
              <a:rPr spc="-20"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including:</a:t>
            </a:r>
          </a:p>
          <a:p>
            <a:pPr marL="241300" marR="3235960" indent="-228600">
              <a:lnSpc>
                <a:spcPct val="100000"/>
              </a:lnSpc>
              <a:spcBef>
                <a:spcPts val="2150"/>
              </a:spcBef>
              <a:buClr>
                <a:srgbClr val="96CAFF"/>
              </a:buClr>
              <a:buFont typeface="Arial"/>
              <a:buChar char="•"/>
              <a:tabLst>
                <a:tab pos="240665" algn="l"/>
                <a:tab pos="241300" algn="l"/>
              </a:tabLst>
            </a:pPr>
            <a:r>
              <a:rPr b="1" spc="-5" dirty="0">
                <a:uFill>
                  <a:solidFill>
                    <a:srgbClr val="0079C7"/>
                  </a:solidFill>
                </a:uFill>
                <a:latin typeface="Fira Sans"/>
                <a:cs typeface="Fira Sans"/>
              </a:rPr>
              <a:t>Western </a:t>
            </a:r>
            <a:r>
              <a:rPr b="1" dirty="0">
                <a:uFill>
                  <a:solidFill>
                    <a:srgbClr val="0079C7"/>
                  </a:solidFill>
                </a:uFill>
                <a:latin typeface="Fira Sans"/>
                <a:cs typeface="Fira Sans"/>
              </a:rPr>
              <a:t>Today</a:t>
            </a:r>
            <a:r>
              <a:rPr dirty="0">
                <a:solidFill>
                  <a:schemeClr val="bg1">
                    <a:lumMod val="25000"/>
                    <a:lumOff val="75000"/>
                  </a:schemeClr>
                </a:solidFill>
                <a:latin typeface="Fira Sans"/>
                <a:cs typeface="Fira Sans"/>
              </a:rPr>
              <a:t>, an online campus newsletter distributed</a:t>
            </a:r>
            <a:r>
              <a:rPr spc="-265"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Monday  </a:t>
            </a:r>
            <a:r>
              <a:rPr spc="-5" dirty="0">
                <a:solidFill>
                  <a:schemeClr val="bg1">
                    <a:lumMod val="25000"/>
                    <a:lumOff val="75000"/>
                  </a:schemeClr>
                </a:solidFill>
                <a:latin typeface="Fira Sans"/>
                <a:cs typeface="Fira Sans"/>
              </a:rPr>
              <a:t>through Friday with </a:t>
            </a:r>
            <a:r>
              <a:rPr dirty="0">
                <a:solidFill>
                  <a:schemeClr val="bg1">
                    <a:lumMod val="25000"/>
                    <a:lumOff val="75000"/>
                  </a:schemeClr>
                </a:solidFill>
                <a:latin typeface="Fira Sans"/>
                <a:cs typeface="Fira Sans"/>
              </a:rPr>
              <a:t>a </a:t>
            </a:r>
            <a:r>
              <a:rPr spc="-5" dirty="0">
                <a:solidFill>
                  <a:schemeClr val="bg1">
                    <a:lumMod val="25000"/>
                    <a:lumOff val="75000"/>
                  </a:schemeClr>
                </a:solidFill>
                <a:latin typeface="Fira Sans"/>
                <a:cs typeface="Fira Sans"/>
              </a:rPr>
              <a:t>daily listing </a:t>
            </a:r>
            <a:r>
              <a:rPr dirty="0">
                <a:solidFill>
                  <a:schemeClr val="bg1">
                    <a:lumMod val="25000"/>
                    <a:lumOff val="75000"/>
                  </a:schemeClr>
                </a:solidFill>
                <a:latin typeface="Fira Sans"/>
                <a:cs typeface="Fira Sans"/>
              </a:rPr>
              <a:t>of news and </a:t>
            </a:r>
            <a:r>
              <a:rPr spc="-5" dirty="0">
                <a:solidFill>
                  <a:schemeClr val="bg1">
                    <a:lumMod val="25000"/>
                    <a:lumOff val="75000"/>
                  </a:schemeClr>
                </a:solidFill>
                <a:latin typeface="Fira Sans"/>
                <a:cs typeface="Fira Sans"/>
              </a:rPr>
              <a:t>announcements  </a:t>
            </a:r>
            <a:r>
              <a:rPr dirty="0">
                <a:solidFill>
                  <a:schemeClr val="bg1">
                    <a:lumMod val="25000"/>
                    <a:lumOff val="75000"/>
                  </a:schemeClr>
                </a:solidFill>
                <a:latin typeface="Fira Sans"/>
                <a:cs typeface="Fira Sans"/>
              </a:rPr>
              <a:t>important </a:t>
            </a:r>
            <a:r>
              <a:rPr spc="-5" dirty="0">
                <a:solidFill>
                  <a:schemeClr val="bg1">
                    <a:lumMod val="25000"/>
                    <a:lumOff val="75000"/>
                  </a:schemeClr>
                </a:solidFill>
                <a:latin typeface="Fira Sans"/>
                <a:cs typeface="Fira Sans"/>
              </a:rPr>
              <a:t>to the </a:t>
            </a:r>
            <a:r>
              <a:rPr dirty="0">
                <a:solidFill>
                  <a:schemeClr val="bg1">
                    <a:lumMod val="25000"/>
                    <a:lumOff val="75000"/>
                  </a:schemeClr>
                </a:solidFill>
                <a:latin typeface="Fira Sans"/>
                <a:cs typeface="Fira Sans"/>
              </a:rPr>
              <a:t>campus</a:t>
            </a:r>
            <a:r>
              <a:rPr spc="-55"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community.</a:t>
            </a:r>
          </a:p>
          <a:p>
            <a:pPr marL="241300" marR="2726055" indent="-228600">
              <a:lnSpc>
                <a:spcPct val="100000"/>
              </a:lnSpc>
              <a:spcBef>
                <a:spcPts val="1005"/>
              </a:spcBef>
              <a:buClr>
                <a:srgbClr val="96CAFF"/>
              </a:buClr>
              <a:buFont typeface="Arial"/>
              <a:buChar char="•"/>
              <a:tabLst>
                <a:tab pos="240665" algn="l"/>
                <a:tab pos="241300" algn="l"/>
              </a:tabLst>
            </a:pPr>
            <a:r>
              <a:rPr b="1" dirty="0">
                <a:uFill>
                  <a:solidFill>
                    <a:srgbClr val="0079C7"/>
                  </a:solidFill>
                </a:uFill>
                <a:latin typeface="Fira Sans"/>
                <a:cs typeface="Fira Sans"/>
              </a:rPr>
              <a:t>Window Magazine</a:t>
            </a:r>
            <a:r>
              <a:rPr dirty="0">
                <a:solidFill>
                  <a:schemeClr val="bg1">
                    <a:lumMod val="25000"/>
                    <a:lumOff val="75000"/>
                  </a:schemeClr>
                </a:solidFill>
                <a:latin typeface="Fira Sans"/>
                <a:cs typeface="Fira Sans"/>
              </a:rPr>
              <a:t>, </a:t>
            </a:r>
            <a:r>
              <a:rPr spc="-5" dirty="0">
                <a:solidFill>
                  <a:schemeClr val="bg1">
                    <a:lumMod val="25000"/>
                    <a:lumOff val="75000"/>
                  </a:schemeClr>
                </a:solidFill>
                <a:latin typeface="Fira Sans"/>
                <a:cs typeface="Fira Sans"/>
              </a:rPr>
              <a:t>feature</a:t>
            </a:r>
            <a:r>
              <a:rPr lang="en-US" spc="-5" dirty="0">
                <a:solidFill>
                  <a:schemeClr val="bg1">
                    <a:lumMod val="25000"/>
                    <a:lumOff val="75000"/>
                  </a:schemeClr>
                </a:solidFill>
                <a:latin typeface="Fira Sans"/>
                <a:cs typeface="Fira Sans"/>
              </a:rPr>
              <a:t>s</a:t>
            </a:r>
            <a:r>
              <a:rPr spc="-5" dirty="0">
                <a:solidFill>
                  <a:schemeClr val="bg1">
                    <a:lumMod val="25000"/>
                    <a:lumOff val="75000"/>
                  </a:schemeClr>
                </a:solidFill>
                <a:latin typeface="Fira Sans"/>
                <a:cs typeface="Fira Sans"/>
              </a:rPr>
              <a:t> stories </a:t>
            </a:r>
            <a:r>
              <a:rPr dirty="0">
                <a:solidFill>
                  <a:schemeClr val="bg1">
                    <a:lumMod val="25000"/>
                    <a:lumOff val="75000"/>
                  </a:schemeClr>
                </a:solidFill>
                <a:latin typeface="Fira Sans"/>
                <a:cs typeface="Fira Sans"/>
              </a:rPr>
              <a:t>showcasing </a:t>
            </a:r>
            <a:r>
              <a:rPr spc="-5" dirty="0">
                <a:solidFill>
                  <a:schemeClr val="bg1">
                    <a:lumMod val="25000"/>
                    <a:lumOff val="75000"/>
                  </a:schemeClr>
                </a:solidFill>
                <a:latin typeface="Fira Sans"/>
                <a:cs typeface="Fira Sans"/>
              </a:rPr>
              <a:t>the best </a:t>
            </a:r>
            <a:r>
              <a:rPr dirty="0">
                <a:solidFill>
                  <a:schemeClr val="bg1">
                    <a:lumMod val="25000"/>
                    <a:lumOff val="75000"/>
                  </a:schemeClr>
                </a:solidFill>
                <a:latin typeface="Fira Sans"/>
                <a:cs typeface="Fira Sans"/>
              </a:rPr>
              <a:t>of </a:t>
            </a:r>
            <a:r>
              <a:rPr spc="-5" dirty="0">
                <a:solidFill>
                  <a:schemeClr val="bg1">
                    <a:lumMod val="25000"/>
                    <a:lumOff val="75000"/>
                  </a:schemeClr>
                </a:solidFill>
                <a:latin typeface="Fira Sans"/>
                <a:cs typeface="Fira Sans"/>
              </a:rPr>
              <a:t>Western students, faculty, staff </a:t>
            </a:r>
            <a:r>
              <a:rPr dirty="0">
                <a:solidFill>
                  <a:schemeClr val="bg1">
                    <a:lumMod val="25000"/>
                    <a:lumOff val="75000"/>
                  </a:schemeClr>
                </a:solidFill>
                <a:latin typeface="Fira Sans"/>
                <a:cs typeface="Fira Sans"/>
              </a:rPr>
              <a:t>and </a:t>
            </a:r>
            <a:r>
              <a:rPr spc="-5" dirty="0">
                <a:solidFill>
                  <a:schemeClr val="bg1">
                    <a:lumMod val="25000"/>
                    <a:lumOff val="75000"/>
                  </a:schemeClr>
                </a:solidFill>
                <a:latin typeface="Fira Sans"/>
                <a:cs typeface="Fira Sans"/>
              </a:rPr>
              <a:t>alumni. It is distributed three times per school </a:t>
            </a:r>
            <a:r>
              <a:rPr dirty="0">
                <a:solidFill>
                  <a:schemeClr val="bg1">
                    <a:lumMod val="25000"/>
                    <a:lumOff val="75000"/>
                  </a:schemeClr>
                </a:solidFill>
                <a:latin typeface="Fira Sans"/>
                <a:cs typeface="Fira Sans"/>
              </a:rPr>
              <a:t>year </a:t>
            </a:r>
            <a:r>
              <a:rPr spc="-5" dirty="0">
                <a:solidFill>
                  <a:schemeClr val="bg1">
                    <a:lumMod val="25000"/>
                    <a:lumOff val="75000"/>
                  </a:schemeClr>
                </a:solidFill>
                <a:latin typeface="Fira Sans"/>
                <a:cs typeface="Fira Sans"/>
              </a:rPr>
              <a:t>to </a:t>
            </a:r>
            <a:r>
              <a:rPr lang="en-US" spc="-5" dirty="0">
                <a:solidFill>
                  <a:schemeClr val="bg1">
                    <a:lumMod val="25000"/>
                    <a:lumOff val="75000"/>
                  </a:schemeClr>
                </a:solidFill>
                <a:latin typeface="Fira Sans"/>
                <a:cs typeface="Fira Sans"/>
              </a:rPr>
              <a:t>approximately</a:t>
            </a:r>
            <a:r>
              <a:rPr spc="-5" dirty="0">
                <a:solidFill>
                  <a:schemeClr val="bg1">
                    <a:lumMod val="25000"/>
                    <a:lumOff val="75000"/>
                  </a:schemeClr>
                </a:solidFill>
                <a:latin typeface="Fira Sans"/>
                <a:cs typeface="Fira Sans"/>
              </a:rPr>
              <a:t> 1</a:t>
            </a:r>
            <a:r>
              <a:rPr lang="en-US" spc="-5" dirty="0">
                <a:solidFill>
                  <a:schemeClr val="bg1">
                    <a:lumMod val="25000"/>
                    <a:lumOff val="75000"/>
                  </a:schemeClr>
                </a:solidFill>
                <a:latin typeface="Fira Sans"/>
                <a:cs typeface="Fira Sans"/>
              </a:rPr>
              <a:t>3</a:t>
            </a:r>
            <a:r>
              <a:rPr spc="-5" dirty="0">
                <a:solidFill>
                  <a:schemeClr val="bg1">
                    <a:lumMod val="25000"/>
                    <a:lumOff val="75000"/>
                  </a:schemeClr>
                </a:solidFill>
                <a:latin typeface="Fira Sans"/>
                <a:cs typeface="Fira Sans"/>
              </a:rPr>
              <a:t>5,000 </a:t>
            </a:r>
            <a:r>
              <a:rPr dirty="0">
                <a:solidFill>
                  <a:schemeClr val="bg1">
                    <a:lumMod val="25000"/>
                    <a:lumOff val="75000"/>
                  </a:schemeClr>
                </a:solidFill>
                <a:latin typeface="Fira Sans"/>
                <a:cs typeface="Fira Sans"/>
              </a:rPr>
              <a:t>WWU alumni and </a:t>
            </a:r>
            <a:r>
              <a:rPr spc="-5" dirty="0">
                <a:solidFill>
                  <a:schemeClr val="bg1">
                    <a:lumMod val="25000"/>
                    <a:lumOff val="75000"/>
                  </a:schemeClr>
                </a:solidFill>
                <a:latin typeface="Fira Sans"/>
                <a:cs typeface="Fira Sans"/>
              </a:rPr>
              <a:t>friends </a:t>
            </a:r>
            <a:r>
              <a:rPr dirty="0">
                <a:solidFill>
                  <a:schemeClr val="bg1">
                    <a:lumMod val="25000"/>
                    <a:lumOff val="75000"/>
                  </a:schemeClr>
                </a:solidFill>
                <a:latin typeface="Fira Sans"/>
                <a:cs typeface="Fira Sans"/>
              </a:rPr>
              <a:t>of </a:t>
            </a:r>
            <a:r>
              <a:rPr spc="-5" dirty="0">
                <a:solidFill>
                  <a:schemeClr val="bg1">
                    <a:lumMod val="25000"/>
                    <a:lumOff val="75000"/>
                  </a:schemeClr>
                </a:solidFill>
                <a:latin typeface="Fira Sans"/>
                <a:cs typeface="Fira Sans"/>
              </a:rPr>
              <a:t>the</a:t>
            </a:r>
            <a:r>
              <a:rPr spc="-114" dirty="0">
                <a:solidFill>
                  <a:schemeClr val="bg1">
                    <a:lumMod val="25000"/>
                    <a:lumOff val="75000"/>
                  </a:schemeClr>
                </a:solidFill>
                <a:latin typeface="Fira Sans"/>
                <a:cs typeface="Fira Sans"/>
              </a:rPr>
              <a:t> </a:t>
            </a:r>
            <a:r>
              <a:rPr spc="-5" dirty="0">
                <a:solidFill>
                  <a:schemeClr val="bg1">
                    <a:lumMod val="25000"/>
                    <a:lumOff val="75000"/>
                  </a:schemeClr>
                </a:solidFill>
                <a:latin typeface="Fira Sans"/>
                <a:cs typeface="Fira Sans"/>
              </a:rPr>
              <a:t>university.</a:t>
            </a:r>
            <a:endParaRPr dirty="0">
              <a:solidFill>
                <a:schemeClr val="bg1">
                  <a:lumMod val="25000"/>
                  <a:lumOff val="75000"/>
                </a:schemeClr>
              </a:solidFill>
              <a:latin typeface="Fira Sans"/>
              <a:cs typeface="Fira Sans"/>
            </a:endParaRPr>
          </a:p>
          <a:p>
            <a:pPr marL="240665" marR="3470275" indent="-228600">
              <a:lnSpc>
                <a:spcPct val="100000"/>
              </a:lnSpc>
              <a:spcBef>
                <a:spcPts val="994"/>
              </a:spcBef>
              <a:buClr>
                <a:srgbClr val="96CAFF"/>
              </a:buClr>
              <a:buFont typeface="Arial"/>
              <a:buChar char="•"/>
              <a:tabLst>
                <a:tab pos="240665" algn="l"/>
                <a:tab pos="241300" algn="l"/>
              </a:tabLst>
            </a:pPr>
            <a:r>
              <a:rPr b="1" dirty="0">
                <a:uFill>
                  <a:solidFill>
                    <a:srgbClr val="0079C7"/>
                  </a:solidFill>
                </a:uFill>
                <a:latin typeface="Fira Sans"/>
                <a:cs typeface="Fira Sans"/>
              </a:rPr>
              <a:t>WWU Family </a:t>
            </a:r>
            <a:r>
              <a:rPr b="1" spc="-5" dirty="0">
                <a:uFill>
                  <a:solidFill>
                    <a:srgbClr val="0079C7"/>
                  </a:solidFill>
                </a:uFill>
                <a:latin typeface="Fira Sans"/>
                <a:cs typeface="Fira Sans"/>
              </a:rPr>
              <a:t>Connection</a:t>
            </a:r>
            <a:r>
              <a:rPr spc="-5" dirty="0">
                <a:solidFill>
                  <a:schemeClr val="bg1">
                    <a:lumMod val="25000"/>
                    <a:lumOff val="75000"/>
                  </a:schemeClr>
                </a:solidFill>
                <a:latin typeface="Fira Sans"/>
                <a:cs typeface="Fira Sans"/>
              </a:rPr>
              <a:t>, </a:t>
            </a:r>
            <a:r>
              <a:rPr dirty="0">
                <a:solidFill>
                  <a:schemeClr val="bg1">
                    <a:lumMod val="25000"/>
                    <a:lumOff val="75000"/>
                  </a:schemeClr>
                </a:solidFill>
                <a:latin typeface="Fira Sans"/>
                <a:cs typeface="Fira Sans"/>
              </a:rPr>
              <a:t>a monthly e-newsletter </a:t>
            </a:r>
            <a:r>
              <a:rPr spc="-5" dirty="0">
                <a:solidFill>
                  <a:schemeClr val="bg1">
                    <a:lumMod val="25000"/>
                    <a:lumOff val="75000"/>
                  </a:schemeClr>
                </a:solidFill>
                <a:latin typeface="Fira Sans"/>
                <a:cs typeface="Fira Sans"/>
              </a:rPr>
              <a:t>to </a:t>
            </a:r>
            <a:r>
              <a:rPr dirty="0">
                <a:solidFill>
                  <a:schemeClr val="bg1">
                    <a:lumMod val="25000"/>
                    <a:lumOff val="75000"/>
                  </a:schemeClr>
                </a:solidFill>
                <a:latin typeface="Fira Sans"/>
                <a:cs typeface="Fira Sans"/>
              </a:rPr>
              <a:t>all</a:t>
            </a:r>
            <a:r>
              <a:rPr spc="-200" dirty="0">
                <a:solidFill>
                  <a:schemeClr val="bg1">
                    <a:lumMod val="25000"/>
                    <a:lumOff val="75000"/>
                  </a:schemeClr>
                </a:solidFill>
                <a:latin typeface="Fira Sans"/>
                <a:cs typeface="Fira Sans"/>
              </a:rPr>
              <a:t> </a:t>
            </a:r>
            <a:r>
              <a:rPr spc="-5" dirty="0">
                <a:solidFill>
                  <a:schemeClr val="bg1">
                    <a:lumMod val="25000"/>
                    <a:lumOff val="75000"/>
                  </a:schemeClr>
                </a:solidFill>
                <a:latin typeface="Fira Sans"/>
                <a:cs typeface="Fira Sans"/>
              </a:rPr>
              <a:t>families  throughout the </a:t>
            </a:r>
            <a:r>
              <a:rPr dirty="0">
                <a:solidFill>
                  <a:schemeClr val="bg1">
                    <a:lumMod val="25000"/>
                    <a:lumOff val="75000"/>
                  </a:schemeClr>
                </a:solidFill>
                <a:latin typeface="Fira Sans"/>
                <a:cs typeface="Fira Sans"/>
              </a:rPr>
              <a:t>year, </a:t>
            </a:r>
            <a:r>
              <a:rPr spc="-5" dirty="0">
                <a:solidFill>
                  <a:schemeClr val="bg1">
                    <a:lumMod val="25000"/>
                    <a:lumOff val="75000"/>
                  </a:schemeClr>
                </a:solidFill>
                <a:latin typeface="Fira Sans"/>
                <a:cs typeface="Fira Sans"/>
              </a:rPr>
              <a:t>produced by </a:t>
            </a:r>
            <a:r>
              <a:rPr dirty="0">
                <a:solidFill>
                  <a:schemeClr val="bg1">
                    <a:lumMod val="25000"/>
                    <a:lumOff val="75000"/>
                  </a:schemeClr>
                </a:solidFill>
                <a:latin typeface="Fira Sans"/>
                <a:cs typeface="Fira Sans"/>
              </a:rPr>
              <a:t>UComm and </a:t>
            </a:r>
            <a:r>
              <a:rPr spc="-5" dirty="0">
                <a:solidFill>
                  <a:schemeClr val="bg1">
                    <a:lumMod val="25000"/>
                    <a:lumOff val="75000"/>
                  </a:schemeClr>
                </a:solidFill>
                <a:latin typeface="Fira Sans"/>
                <a:cs typeface="Fira Sans"/>
              </a:rPr>
              <a:t>New Student  Services/Family</a:t>
            </a:r>
            <a:r>
              <a:rPr spc="-35" dirty="0">
                <a:solidFill>
                  <a:schemeClr val="bg1">
                    <a:lumMod val="25000"/>
                    <a:lumOff val="75000"/>
                  </a:schemeClr>
                </a:solidFill>
                <a:latin typeface="Fira Sans"/>
                <a:cs typeface="Fira Sans"/>
              </a:rPr>
              <a:t> </a:t>
            </a:r>
            <a:r>
              <a:rPr spc="-5" dirty="0">
                <a:solidFill>
                  <a:schemeClr val="bg1">
                    <a:lumMod val="25000"/>
                    <a:lumOff val="75000"/>
                  </a:schemeClr>
                </a:solidFill>
                <a:latin typeface="Fira Sans"/>
                <a:cs typeface="Fira Sans"/>
              </a:rPr>
              <a:t>Outreach.</a:t>
            </a:r>
            <a:endParaRPr dirty="0">
              <a:solidFill>
                <a:schemeClr val="bg1">
                  <a:lumMod val="25000"/>
                  <a:lumOff val="75000"/>
                </a:schemeClr>
              </a:solidFill>
              <a:latin typeface="Fira Sans"/>
              <a:cs typeface="Fira Sans"/>
            </a:endParaRPr>
          </a:p>
          <a:p>
            <a:pPr marL="241300" indent="-228600">
              <a:lnSpc>
                <a:spcPct val="100000"/>
              </a:lnSpc>
              <a:spcBef>
                <a:spcPts val="1000"/>
              </a:spcBef>
              <a:buFont typeface="Arial"/>
              <a:buChar char="•"/>
              <a:tabLst>
                <a:tab pos="240665" algn="l"/>
                <a:tab pos="241300" algn="l"/>
              </a:tabLst>
            </a:pPr>
            <a:r>
              <a:rPr spc="-5" dirty="0">
                <a:solidFill>
                  <a:schemeClr val="bg1">
                    <a:lumMod val="25000"/>
                    <a:lumOff val="75000"/>
                  </a:schemeClr>
                </a:solidFill>
                <a:latin typeface="Fira Sans"/>
                <a:cs typeface="Fira Sans"/>
              </a:rPr>
              <a:t>Online campus-wide </a:t>
            </a:r>
            <a:r>
              <a:rPr b="1" u="sng" spc="-5" dirty="0">
                <a:uFill>
                  <a:solidFill>
                    <a:srgbClr val="0079C7"/>
                  </a:solidFill>
                </a:uFill>
                <a:latin typeface="Fira Sans"/>
                <a:cs typeface="Fira Sans"/>
              </a:rPr>
              <a:t>events</a:t>
            </a:r>
            <a:r>
              <a:rPr b="1" u="sng" spc="-55" dirty="0">
                <a:uFill>
                  <a:solidFill>
                    <a:srgbClr val="0079C7"/>
                  </a:solidFill>
                </a:uFill>
                <a:latin typeface="Fira Sans"/>
                <a:cs typeface="Fira Sans"/>
              </a:rPr>
              <a:t> </a:t>
            </a:r>
            <a:r>
              <a:rPr b="1" u="sng" spc="-5" dirty="0">
                <a:uFill>
                  <a:solidFill>
                    <a:srgbClr val="0079C7"/>
                  </a:solidFill>
                </a:uFill>
                <a:latin typeface="Fira Sans"/>
                <a:cs typeface="Fira Sans"/>
              </a:rPr>
              <a:t>calendar</a:t>
            </a:r>
            <a:r>
              <a:rPr spc="-5" dirty="0">
                <a:solidFill>
                  <a:schemeClr val="bg1">
                    <a:lumMod val="25000"/>
                    <a:lumOff val="75000"/>
                  </a:schemeClr>
                </a:solidFill>
                <a:latin typeface="Fira Sans"/>
                <a:cs typeface="Fira Sans"/>
              </a:rPr>
              <a:t>.</a:t>
            </a:r>
            <a:endParaRPr dirty="0">
              <a:solidFill>
                <a:schemeClr val="bg1">
                  <a:lumMod val="25000"/>
                  <a:lumOff val="75000"/>
                </a:schemeClr>
              </a:solidFill>
              <a:latin typeface="Fira Sans"/>
              <a:cs typeface="Fira Sans"/>
            </a:endParaRPr>
          </a:p>
        </p:txBody>
      </p:sp>
      <p:sp>
        <p:nvSpPr>
          <p:cNvPr id="3" name="object 3"/>
          <p:cNvSpPr txBox="1">
            <a:spLocks noGrp="1"/>
          </p:cNvSpPr>
          <p:nvPr>
            <p:ph type="title"/>
          </p:nvPr>
        </p:nvSpPr>
        <p:spPr>
          <a:xfrm>
            <a:off x="605617" y="502456"/>
            <a:ext cx="10046336" cy="627736"/>
          </a:xfrm>
          <a:prstGeom prst="rect">
            <a:avLst/>
          </a:prstGeom>
        </p:spPr>
        <p:txBody>
          <a:bodyPr vert="horz" wrap="square" lIns="0" tIns="12065" rIns="0" bIns="0" rtlCol="0">
            <a:spAutoFit/>
          </a:bodyPr>
          <a:lstStyle/>
          <a:p>
            <a:pPr marL="12700">
              <a:lnSpc>
                <a:spcPct val="100000"/>
              </a:lnSpc>
              <a:spcBef>
                <a:spcPts val="95"/>
              </a:spcBef>
            </a:pPr>
            <a:r>
              <a:rPr lang="en-US" sz="4000" spc="-5" dirty="0">
                <a:solidFill>
                  <a:srgbClr val="FFFFFF"/>
                </a:solidFill>
              </a:rPr>
              <a:t>University Communications </a:t>
            </a:r>
            <a:r>
              <a:rPr lang="en-US" sz="2400" b="0" spc="-5" dirty="0">
                <a:solidFill>
                  <a:srgbClr val="FFFFFF"/>
                </a:solidFill>
                <a:latin typeface="Montserrat Light" panose="00000400000000000000" pitchFamily="2" charset="0"/>
              </a:rPr>
              <a:t>(continued)</a:t>
            </a:r>
            <a:endParaRPr sz="2400" b="0" spc="-5" dirty="0">
              <a:solidFill>
                <a:srgbClr val="FFFFFF"/>
              </a:solidFill>
              <a:latin typeface="Montserrat Light" panose="00000400000000000000" pitchFamily="2" charset="0"/>
            </a:endParaRPr>
          </a:p>
        </p:txBody>
      </p:sp>
      <p:sp>
        <p:nvSpPr>
          <p:cNvPr id="4" name="object 4"/>
          <p:cNvSpPr/>
          <p:nvPr/>
        </p:nvSpPr>
        <p:spPr>
          <a:xfrm>
            <a:off x="8244585" y="2991472"/>
            <a:ext cx="3424072" cy="230583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211311" y="2599944"/>
            <a:ext cx="3132577" cy="81229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777730" y="4006164"/>
            <a:ext cx="2204832" cy="25504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135111" y="4875276"/>
            <a:ext cx="2217978" cy="141829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543031" y="236220"/>
            <a:ext cx="1005838" cy="629411"/>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10335431" y="80234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11" name="object 3">
            <a:extLst>
              <a:ext uri="{FF2B5EF4-FFF2-40B4-BE49-F238E27FC236}">
                <a16:creationId xmlns:a16="http://schemas.microsoft.com/office/drawing/2014/main" id="{0F9A5C53-460A-C84B-BB6A-332AC8C796FE}"/>
              </a:ext>
            </a:extLst>
          </p:cNvPr>
          <p:cNvSpPr txBox="1"/>
          <p:nvPr/>
        </p:nvSpPr>
        <p:spPr>
          <a:xfrm>
            <a:off x="3918329" y="6395148"/>
            <a:ext cx="4354195" cy="269240"/>
          </a:xfrm>
          <a:prstGeom prst="rect">
            <a:avLst/>
          </a:prstGeom>
        </p:spPr>
        <p:txBody>
          <a:bodyPr vert="horz" wrap="square" lIns="0" tIns="12065" rIns="0" bIns="0" rtlCol="0">
            <a:spAutoFit/>
          </a:bodyPr>
          <a:lstStyle/>
          <a:p>
            <a:pPr marL="12700">
              <a:lnSpc>
                <a:spcPct val="100000"/>
              </a:lnSpc>
              <a:spcBef>
                <a:spcPts val="9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dirty="0">
              <a:latin typeface="Montserrat"/>
              <a:cs typeface="Montserrat"/>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169" y="1747770"/>
            <a:ext cx="6124575" cy="2993127"/>
          </a:xfrm>
          <a:prstGeom prst="rect">
            <a:avLst/>
          </a:prstGeom>
        </p:spPr>
        <p:txBody>
          <a:bodyPr vert="horz" wrap="square" lIns="0" tIns="12700" rIns="0" bIns="0" rtlCol="0">
            <a:spAutoFit/>
          </a:bodyPr>
          <a:lstStyle/>
          <a:p>
            <a:pPr marL="12700" marR="5080">
              <a:lnSpc>
                <a:spcPct val="100000"/>
              </a:lnSpc>
              <a:spcBef>
                <a:spcPts val="100"/>
              </a:spcBef>
            </a:pPr>
            <a:r>
              <a:rPr lang="en-US" sz="2400" b="1" spc="-5" dirty="0">
                <a:latin typeface="Fira Sans"/>
                <a:cs typeface="Fira Sans"/>
              </a:rPr>
              <a:t>Web Sites/Social Media</a:t>
            </a:r>
          </a:p>
          <a:p>
            <a:pPr marL="12700" marR="5080">
              <a:lnSpc>
                <a:spcPct val="100000"/>
              </a:lnSpc>
              <a:spcBef>
                <a:spcPts val="100"/>
              </a:spcBef>
            </a:pPr>
            <a:endParaRPr lang="en-US" sz="2400" spc="-5" dirty="0">
              <a:solidFill>
                <a:srgbClr val="96CAFF"/>
              </a:solidFill>
              <a:latin typeface="Fira Sans"/>
              <a:cs typeface="Fira Sans"/>
            </a:endParaRPr>
          </a:p>
          <a:p>
            <a:pPr marL="12700" marR="5080">
              <a:lnSpc>
                <a:spcPct val="100000"/>
              </a:lnSpc>
              <a:spcBef>
                <a:spcPts val="100"/>
              </a:spcBef>
            </a:pPr>
            <a:r>
              <a:rPr lang="en-US" sz="2400" spc="-5" dirty="0">
                <a:solidFill>
                  <a:srgbClr val="96CAFF"/>
                </a:solidFill>
                <a:latin typeface="Fira Sans"/>
                <a:cs typeface="Fira Sans"/>
              </a:rPr>
              <a:t>UCOMM </a:t>
            </a:r>
            <a:r>
              <a:rPr sz="2400" spc="-5" dirty="0">
                <a:solidFill>
                  <a:srgbClr val="96CAFF"/>
                </a:solidFill>
                <a:latin typeface="Fira Sans"/>
                <a:cs typeface="Fira Sans"/>
              </a:rPr>
              <a:t>is responsible </a:t>
            </a:r>
            <a:r>
              <a:rPr sz="2400" dirty="0">
                <a:solidFill>
                  <a:srgbClr val="96CAFF"/>
                </a:solidFill>
                <a:latin typeface="Fira Sans"/>
                <a:cs typeface="Fira Sans"/>
              </a:rPr>
              <a:t>for </a:t>
            </a:r>
            <a:r>
              <a:rPr sz="2400" spc="-5" dirty="0">
                <a:solidFill>
                  <a:srgbClr val="96CAFF"/>
                </a:solidFill>
                <a:latin typeface="Fira Sans"/>
                <a:cs typeface="Fira Sans"/>
              </a:rPr>
              <a:t>editorial content</a:t>
            </a:r>
            <a:r>
              <a:rPr lang="en-US" sz="2400" spc="-5" dirty="0">
                <a:solidFill>
                  <a:srgbClr val="96CAFF"/>
                </a:solidFill>
                <a:latin typeface="Fira Sans"/>
                <a:cs typeface="Fira Sans"/>
              </a:rPr>
              <a:t> and oversight</a:t>
            </a:r>
            <a:r>
              <a:rPr sz="2400" spc="-5" dirty="0">
                <a:solidFill>
                  <a:srgbClr val="96CAFF"/>
                </a:solidFill>
                <a:latin typeface="Fira Sans"/>
                <a:cs typeface="Fira Sans"/>
              </a:rPr>
              <a:t> </a:t>
            </a:r>
            <a:r>
              <a:rPr sz="2400" dirty="0">
                <a:solidFill>
                  <a:srgbClr val="96CAFF"/>
                </a:solidFill>
                <a:latin typeface="Fira Sans"/>
                <a:cs typeface="Fira Sans"/>
              </a:rPr>
              <a:t>on </a:t>
            </a:r>
            <a:r>
              <a:rPr sz="2400" spc="-5" dirty="0">
                <a:solidFill>
                  <a:srgbClr val="96CAFF"/>
                </a:solidFill>
                <a:latin typeface="Fira Sans"/>
                <a:cs typeface="Fira Sans"/>
              </a:rPr>
              <a:t>the </a:t>
            </a:r>
            <a:r>
              <a:rPr sz="2400" spc="-5" dirty="0">
                <a:solidFill>
                  <a:srgbClr val="FFFFFF"/>
                </a:solidFill>
                <a:latin typeface="Fira Sans"/>
                <a:cs typeface="Fira Sans"/>
              </a:rPr>
              <a:t>W</a:t>
            </a:r>
            <a:r>
              <a:rPr lang="en-US" sz="2400" spc="-5" dirty="0">
                <a:solidFill>
                  <a:srgbClr val="FFFFFF"/>
                </a:solidFill>
                <a:latin typeface="Fira Sans"/>
                <a:cs typeface="Fira Sans"/>
              </a:rPr>
              <a:t>WU institutional </a:t>
            </a:r>
            <a:r>
              <a:rPr sz="2400" spc="-5" dirty="0">
                <a:solidFill>
                  <a:srgbClr val="FFFFFF"/>
                </a:solidFill>
                <a:latin typeface="Fira Sans"/>
                <a:cs typeface="Fira Sans"/>
              </a:rPr>
              <a:t>homepage </a:t>
            </a:r>
            <a:r>
              <a:rPr sz="2400" spc="-5" dirty="0">
                <a:solidFill>
                  <a:srgbClr val="96CAFF"/>
                </a:solidFill>
                <a:latin typeface="Fira Sans"/>
                <a:cs typeface="Fira Sans"/>
              </a:rPr>
              <a:t>and </a:t>
            </a:r>
            <a:r>
              <a:rPr sz="2400" dirty="0">
                <a:solidFill>
                  <a:srgbClr val="96CAFF"/>
                </a:solidFill>
                <a:latin typeface="Fira Sans"/>
                <a:cs typeface="Fira Sans"/>
              </a:rPr>
              <a:t>for </a:t>
            </a:r>
            <a:r>
              <a:rPr sz="2400" spc="-5" dirty="0">
                <a:solidFill>
                  <a:srgbClr val="96CAFF"/>
                </a:solidFill>
                <a:latin typeface="Fira Sans"/>
                <a:cs typeface="Fira Sans"/>
              </a:rPr>
              <a:t>coordination </a:t>
            </a:r>
            <a:r>
              <a:rPr sz="2400" dirty="0">
                <a:solidFill>
                  <a:srgbClr val="96CAFF"/>
                </a:solidFill>
                <a:latin typeface="Fira Sans"/>
                <a:cs typeface="Fira Sans"/>
              </a:rPr>
              <a:t>of </a:t>
            </a:r>
            <a:r>
              <a:rPr sz="2400" spc="-5" dirty="0">
                <a:solidFill>
                  <a:srgbClr val="96CAFF"/>
                </a:solidFill>
                <a:latin typeface="Fira Sans"/>
                <a:cs typeface="Fira Sans"/>
              </a:rPr>
              <a:t>the use </a:t>
            </a:r>
            <a:r>
              <a:rPr sz="2400" dirty="0">
                <a:solidFill>
                  <a:srgbClr val="96CAFF"/>
                </a:solidFill>
                <a:latin typeface="Fira Sans"/>
                <a:cs typeface="Fira Sans"/>
              </a:rPr>
              <a:t>of </a:t>
            </a:r>
            <a:r>
              <a:rPr sz="2400" spc="-5" dirty="0">
                <a:solidFill>
                  <a:srgbClr val="FFFFFF"/>
                </a:solidFill>
                <a:latin typeface="Fira Sans"/>
                <a:cs typeface="Fira Sans"/>
              </a:rPr>
              <a:t>social media </a:t>
            </a:r>
            <a:r>
              <a:rPr sz="2400" dirty="0">
                <a:solidFill>
                  <a:srgbClr val="96CAFF"/>
                </a:solidFill>
                <a:latin typeface="Fira Sans"/>
                <a:cs typeface="Fira Sans"/>
              </a:rPr>
              <a:t>by </a:t>
            </a:r>
            <a:r>
              <a:rPr sz="2400" spc="-5" dirty="0">
                <a:solidFill>
                  <a:srgbClr val="96CAFF"/>
                </a:solidFill>
                <a:latin typeface="Fira Sans"/>
                <a:cs typeface="Fira Sans"/>
              </a:rPr>
              <a:t>campus programs  and departments</a:t>
            </a:r>
            <a:r>
              <a:rPr lang="en-US" sz="2400" spc="-5" dirty="0">
                <a:solidFill>
                  <a:srgbClr val="96CAFF"/>
                </a:solidFill>
                <a:latin typeface="Fira Sans"/>
                <a:cs typeface="Fira Sans"/>
              </a:rPr>
              <a:t> across a range of platforms including Facebook, Instagram, Twitter and YouTube.</a:t>
            </a:r>
            <a:endParaRPr sz="2400" dirty="0">
              <a:latin typeface="Fira Sans"/>
              <a:cs typeface="Fira Sans"/>
            </a:endParaRPr>
          </a:p>
        </p:txBody>
      </p:sp>
      <p:sp>
        <p:nvSpPr>
          <p:cNvPr id="3" name="object 3"/>
          <p:cNvSpPr txBox="1"/>
          <p:nvPr/>
        </p:nvSpPr>
        <p:spPr>
          <a:xfrm>
            <a:off x="3918329" y="6395148"/>
            <a:ext cx="4354195" cy="269240"/>
          </a:xfrm>
          <a:prstGeom prst="rect">
            <a:avLst/>
          </a:prstGeom>
        </p:spPr>
        <p:txBody>
          <a:bodyPr vert="horz" wrap="square" lIns="0" tIns="12065" rIns="0" bIns="0" rtlCol="0">
            <a:spAutoFit/>
          </a:bodyPr>
          <a:lstStyle/>
          <a:p>
            <a:pPr marL="12700">
              <a:lnSpc>
                <a:spcPct val="100000"/>
              </a:lnSpc>
              <a:spcBef>
                <a:spcPts val="9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dirty="0">
              <a:latin typeface="Montserrat"/>
              <a:cs typeface="Montserrat"/>
            </a:endParaRPr>
          </a:p>
        </p:txBody>
      </p:sp>
      <p:sp>
        <p:nvSpPr>
          <p:cNvPr id="5" name="object 5"/>
          <p:cNvSpPr/>
          <p:nvPr/>
        </p:nvSpPr>
        <p:spPr>
          <a:xfrm>
            <a:off x="7732776" y="1245108"/>
            <a:ext cx="2820923" cy="265893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159966" y="2858594"/>
            <a:ext cx="3789171" cy="320967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086600" y="3781044"/>
            <a:ext cx="2469081" cy="250982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0543031" y="236220"/>
            <a:ext cx="1005838" cy="62941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0335431" y="80234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12" name="object 3">
            <a:extLst>
              <a:ext uri="{FF2B5EF4-FFF2-40B4-BE49-F238E27FC236}">
                <a16:creationId xmlns:a16="http://schemas.microsoft.com/office/drawing/2014/main" id="{8C0587B1-8453-41E7-8216-92BFD22D5E05}"/>
              </a:ext>
            </a:extLst>
          </p:cNvPr>
          <p:cNvSpPr txBox="1">
            <a:spLocks noGrp="1"/>
          </p:cNvSpPr>
          <p:nvPr>
            <p:ph type="title"/>
          </p:nvPr>
        </p:nvSpPr>
        <p:spPr>
          <a:xfrm>
            <a:off x="643131" y="194641"/>
            <a:ext cx="10515600" cy="1325563"/>
          </a:xfrm>
          <a:prstGeom prst="rect">
            <a:avLst/>
          </a:prstGeom>
        </p:spPr>
        <p:txBody>
          <a:bodyPr vert="horz" wrap="square" lIns="0" tIns="12065" rIns="0" bIns="0" rtlCol="0">
            <a:spAutoFit/>
          </a:bodyPr>
          <a:lstStyle/>
          <a:p>
            <a:pPr marL="12700">
              <a:lnSpc>
                <a:spcPct val="100000"/>
              </a:lnSpc>
              <a:spcBef>
                <a:spcPts val="95"/>
              </a:spcBef>
            </a:pPr>
            <a:r>
              <a:rPr lang="en-US" sz="4000" spc="-5" dirty="0">
                <a:solidFill>
                  <a:srgbClr val="FFFFFF"/>
                </a:solidFill>
              </a:rPr>
              <a:t>University Communications </a:t>
            </a:r>
            <a:r>
              <a:rPr lang="en-US" sz="2400" b="0" spc="-5" dirty="0">
                <a:solidFill>
                  <a:srgbClr val="FFFFFF"/>
                </a:solidFill>
                <a:latin typeface="Montserrat Light" panose="00000400000000000000" pitchFamily="2" charset="0"/>
              </a:rPr>
              <a:t>(continued)</a:t>
            </a:r>
            <a:endParaRPr sz="2400" b="0" spc="-5" dirty="0">
              <a:solidFill>
                <a:srgbClr val="FFFFFF"/>
              </a:solidFill>
              <a:latin typeface="Montserrat Light" panose="00000400000000000000" pitchFamily="2" charset="0"/>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3090" y="412513"/>
            <a:ext cx="8001000"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a:solidFill>
                  <a:srgbClr val="FFFFFF"/>
                </a:solidFill>
              </a:rPr>
              <a:t>University Marketing &amp; Brand Strategy</a:t>
            </a:r>
            <a:endParaRPr sz="2800" spc="-5" dirty="0">
              <a:solidFill>
                <a:srgbClr val="FFFFFF"/>
              </a:solidFill>
            </a:endParaRPr>
          </a:p>
        </p:txBody>
      </p:sp>
      <p:sp>
        <p:nvSpPr>
          <p:cNvPr id="9" name="object 9"/>
          <p:cNvSpPr/>
          <p:nvPr/>
        </p:nvSpPr>
        <p:spPr>
          <a:xfrm>
            <a:off x="10543031" y="102107"/>
            <a:ext cx="1005838" cy="629411"/>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0335431" y="66899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15" name="Rectangle 14">
            <a:extLst>
              <a:ext uri="{FF2B5EF4-FFF2-40B4-BE49-F238E27FC236}">
                <a16:creationId xmlns:a16="http://schemas.microsoft.com/office/drawing/2014/main" id="{D8BC40C0-A9D4-4876-8809-B90547ED42CE}"/>
              </a:ext>
            </a:extLst>
          </p:cNvPr>
          <p:cNvSpPr/>
          <p:nvPr/>
        </p:nvSpPr>
        <p:spPr>
          <a:xfrm>
            <a:off x="587787" y="4250624"/>
            <a:ext cx="5268218" cy="20662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18BAEF-C467-4B69-BA14-6D2D1A636F33}"/>
              </a:ext>
            </a:extLst>
          </p:cNvPr>
          <p:cNvSpPr/>
          <p:nvPr/>
        </p:nvSpPr>
        <p:spPr>
          <a:xfrm>
            <a:off x="6095426" y="4250624"/>
            <a:ext cx="5268218" cy="2066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11"/>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sp>
        <p:nvSpPr>
          <p:cNvPr id="3" name="Rectangle 2">
            <a:extLst>
              <a:ext uri="{FF2B5EF4-FFF2-40B4-BE49-F238E27FC236}">
                <a16:creationId xmlns:a16="http://schemas.microsoft.com/office/drawing/2014/main" id="{5AAE1B40-1F18-4B51-8418-F76164DB1AEA}"/>
              </a:ext>
            </a:extLst>
          </p:cNvPr>
          <p:cNvSpPr/>
          <p:nvPr/>
        </p:nvSpPr>
        <p:spPr>
          <a:xfrm>
            <a:off x="593090" y="1314179"/>
            <a:ext cx="5268218" cy="2714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3">
            <a:extLst>
              <a:ext uri="{FF2B5EF4-FFF2-40B4-BE49-F238E27FC236}">
                <a16:creationId xmlns:a16="http://schemas.microsoft.com/office/drawing/2014/main" id="{20DDADFE-B7DD-DB49-A7CE-5880895A7669}"/>
              </a:ext>
            </a:extLst>
          </p:cNvPr>
          <p:cNvSpPr txBox="1"/>
          <p:nvPr/>
        </p:nvSpPr>
        <p:spPr>
          <a:xfrm>
            <a:off x="695675" y="1437835"/>
            <a:ext cx="5067300" cy="2467342"/>
          </a:xfrm>
          <a:prstGeom prst="rect">
            <a:avLst/>
          </a:prstGeom>
          <a:noFill/>
        </p:spPr>
        <p:txBody>
          <a:bodyPr vert="horz" wrap="square" lIns="0" tIns="30480" rIns="0" bIns="0" rtlCol="0">
            <a:spAutoFit/>
          </a:bodyPr>
          <a:lstStyle/>
          <a:p>
            <a:pPr marL="90170">
              <a:lnSpc>
                <a:spcPct val="100000"/>
              </a:lnSpc>
            </a:pPr>
            <a:r>
              <a:rPr sz="2400" b="1" spc="5" dirty="0">
                <a:solidFill>
                  <a:srgbClr val="FFFFFF"/>
                </a:solidFill>
                <a:latin typeface="Fira Sans"/>
                <a:cs typeface="Fira Sans"/>
              </a:rPr>
              <a:t>Branding and</a:t>
            </a:r>
            <a:r>
              <a:rPr sz="2400" b="1" spc="-85" dirty="0">
                <a:solidFill>
                  <a:srgbClr val="FFFFFF"/>
                </a:solidFill>
                <a:latin typeface="Fira Sans"/>
                <a:cs typeface="Fira Sans"/>
              </a:rPr>
              <a:t> </a:t>
            </a:r>
            <a:r>
              <a:rPr sz="2400" b="1" dirty="0">
                <a:solidFill>
                  <a:srgbClr val="FFFFFF"/>
                </a:solidFill>
                <a:latin typeface="Fira Sans"/>
                <a:cs typeface="Fira Sans"/>
              </a:rPr>
              <a:t>Marketing</a:t>
            </a:r>
            <a:endParaRPr sz="2400" b="1" dirty="0">
              <a:latin typeface="Fira Sans"/>
              <a:cs typeface="Fira Sans"/>
            </a:endParaRPr>
          </a:p>
          <a:p>
            <a:pPr marL="90170" marR="153035">
              <a:lnSpc>
                <a:spcPct val="100000"/>
              </a:lnSpc>
              <a:spcBef>
                <a:spcPts val="1025"/>
              </a:spcBef>
            </a:pPr>
            <a:r>
              <a:rPr dirty="0">
                <a:solidFill>
                  <a:srgbClr val="FFFFFF"/>
                </a:solidFill>
                <a:latin typeface="Fira Sans"/>
                <a:cs typeface="Fira Sans"/>
              </a:rPr>
              <a:t>The</a:t>
            </a:r>
            <a:r>
              <a:rPr lang="en-US" dirty="0">
                <a:solidFill>
                  <a:srgbClr val="FFFFFF"/>
                </a:solidFill>
                <a:latin typeface="Fira Sans"/>
                <a:cs typeface="Fira Sans"/>
              </a:rPr>
              <a:t> University Marketing team</a:t>
            </a:r>
            <a:r>
              <a:rPr dirty="0">
                <a:solidFill>
                  <a:srgbClr val="FFFFFF"/>
                </a:solidFill>
                <a:latin typeface="Fira Sans"/>
                <a:cs typeface="Fira Sans"/>
              </a:rPr>
              <a:t> is responsible </a:t>
            </a:r>
            <a:r>
              <a:rPr spc="-5" dirty="0">
                <a:solidFill>
                  <a:srgbClr val="FFFFFF"/>
                </a:solidFill>
                <a:latin typeface="Fira Sans"/>
                <a:cs typeface="Fira Sans"/>
              </a:rPr>
              <a:t>for </a:t>
            </a:r>
            <a:r>
              <a:rPr dirty="0">
                <a:solidFill>
                  <a:srgbClr val="FFFFFF"/>
                </a:solidFill>
                <a:latin typeface="Fira Sans"/>
                <a:cs typeface="Fira Sans"/>
              </a:rPr>
              <a:t>ensuring the integrity </a:t>
            </a:r>
            <a:r>
              <a:rPr spc="-5" dirty="0">
                <a:solidFill>
                  <a:srgbClr val="FFFFFF"/>
                </a:solidFill>
                <a:latin typeface="Fira Sans"/>
                <a:cs typeface="Fira Sans"/>
              </a:rPr>
              <a:t>of  </a:t>
            </a:r>
            <a:r>
              <a:rPr dirty="0">
                <a:solidFill>
                  <a:srgbClr val="FFFFFF"/>
                </a:solidFill>
                <a:latin typeface="Fira Sans"/>
                <a:cs typeface="Fira Sans"/>
              </a:rPr>
              <a:t>the Western brand</a:t>
            </a:r>
            <a:r>
              <a:rPr lang="en-US" dirty="0">
                <a:solidFill>
                  <a:srgbClr val="FFFFFF"/>
                </a:solidFill>
                <a:latin typeface="Fira Sans"/>
                <a:cs typeface="Fira Sans"/>
              </a:rPr>
              <a:t> </a:t>
            </a:r>
            <a:r>
              <a:rPr dirty="0">
                <a:solidFill>
                  <a:srgbClr val="FFFFFF"/>
                </a:solidFill>
                <a:latin typeface="Fira Sans"/>
                <a:cs typeface="Fira Sans"/>
              </a:rPr>
              <a:t>and that </a:t>
            </a:r>
            <a:r>
              <a:rPr lang="en-US" dirty="0">
                <a:solidFill>
                  <a:srgbClr val="FFFFFF"/>
                </a:solidFill>
                <a:latin typeface="Fira Sans"/>
                <a:cs typeface="Fira Sans"/>
              </a:rPr>
              <a:t>its use</a:t>
            </a:r>
            <a:r>
              <a:rPr dirty="0">
                <a:solidFill>
                  <a:srgbClr val="FFFFFF"/>
                </a:solidFill>
                <a:latin typeface="Fira Sans"/>
                <a:cs typeface="Fira Sans"/>
              </a:rPr>
              <a:t> </a:t>
            </a:r>
            <a:r>
              <a:rPr lang="en-US" dirty="0">
                <a:solidFill>
                  <a:srgbClr val="FFFFFF"/>
                </a:solidFill>
                <a:latin typeface="Fira Sans"/>
                <a:cs typeface="Fira Sans"/>
              </a:rPr>
              <a:t>is both</a:t>
            </a:r>
            <a:r>
              <a:rPr dirty="0">
                <a:solidFill>
                  <a:srgbClr val="FFFFFF"/>
                </a:solidFill>
                <a:latin typeface="Fira Sans"/>
                <a:cs typeface="Fira Sans"/>
              </a:rPr>
              <a:t> consistent and integrated </a:t>
            </a:r>
            <a:r>
              <a:rPr lang="en-US" dirty="0">
                <a:solidFill>
                  <a:srgbClr val="FFFFFF"/>
                </a:solidFill>
                <a:latin typeface="Fira Sans"/>
                <a:cs typeface="Fira Sans"/>
              </a:rPr>
              <a:t>across the University</a:t>
            </a:r>
            <a:r>
              <a:rPr dirty="0">
                <a:solidFill>
                  <a:srgbClr val="FFFFFF"/>
                </a:solidFill>
                <a:latin typeface="Fira Sans"/>
                <a:cs typeface="Fira Sans"/>
              </a:rPr>
              <a:t>.</a:t>
            </a:r>
            <a:r>
              <a:rPr lang="en-US" dirty="0">
                <a:solidFill>
                  <a:srgbClr val="FFFFFF"/>
                </a:solidFill>
                <a:latin typeface="Fira Sans"/>
                <a:cs typeface="Fira Sans"/>
              </a:rPr>
              <a:t>  The Marketing team manages the University-wide brand design system and Design Conductor tools for designers across campus.</a:t>
            </a:r>
            <a:endParaRPr dirty="0">
              <a:latin typeface="Fira Sans"/>
              <a:cs typeface="Fira Sans"/>
            </a:endParaRPr>
          </a:p>
        </p:txBody>
      </p:sp>
      <p:sp>
        <p:nvSpPr>
          <p:cNvPr id="7" name="object 7"/>
          <p:cNvSpPr txBox="1"/>
          <p:nvPr/>
        </p:nvSpPr>
        <p:spPr>
          <a:xfrm>
            <a:off x="6236091" y="4406473"/>
            <a:ext cx="5041509" cy="1636986"/>
          </a:xfrm>
          <a:prstGeom prst="rect">
            <a:avLst/>
          </a:prstGeom>
          <a:noFill/>
        </p:spPr>
        <p:txBody>
          <a:bodyPr vert="horz" wrap="square" lIns="0" tIns="31114" rIns="0" bIns="0" rtlCol="0">
            <a:spAutoFit/>
          </a:bodyPr>
          <a:lstStyle/>
          <a:p>
            <a:pPr marL="91440">
              <a:lnSpc>
                <a:spcPct val="100000"/>
              </a:lnSpc>
              <a:spcBef>
                <a:spcPts val="244"/>
              </a:spcBef>
            </a:pPr>
            <a:r>
              <a:rPr sz="2400" b="1" spc="5" dirty="0">
                <a:solidFill>
                  <a:srgbClr val="FFFFFF"/>
                </a:solidFill>
                <a:latin typeface="Fira Sans"/>
                <a:cs typeface="Fira Sans"/>
              </a:rPr>
              <a:t>Graphic</a:t>
            </a:r>
            <a:r>
              <a:rPr sz="2400" b="1" spc="-35" dirty="0">
                <a:solidFill>
                  <a:srgbClr val="FFFFFF"/>
                </a:solidFill>
                <a:latin typeface="Fira Sans"/>
                <a:cs typeface="Fira Sans"/>
              </a:rPr>
              <a:t> </a:t>
            </a:r>
            <a:r>
              <a:rPr sz="2400" b="1" spc="5" dirty="0">
                <a:solidFill>
                  <a:srgbClr val="FFFFFF"/>
                </a:solidFill>
                <a:latin typeface="Fira Sans"/>
                <a:cs typeface="Fira Sans"/>
              </a:rPr>
              <a:t>Design</a:t>
            </a:r>
            <a:endParaRPr sz="2400" b="1" dirty="0">
              <a:latin typeface="Fira Sans"/>
              <a:cs typeface="Fira Sans"/>
            </a:endParaRPr>
          </a:p>
          <a:p>
            <a:pPr marL="91440" marR="168275">
              <a:lnSpc>
                <a:spcPct val="100000"/>
              </a:lnSpc>
              <a:spcBef>
                <a:spcPts val="1025"/>
              </a:spcBef>
            </a:pPr>
            <a:r>
              <a:rPr lang="en-US" spc="-5" dirty="0">
                <a:solidFill>
                  <a:srgbClr val="FFFFFF"/>
                </a:solidFill>
                <a:latin typeface="Fira Sans"/>
                <a:cs typeface="Fira Sans"/>
              </a:rPr>
              <a:t>A team of g</a:t>
            </a:r>
            <a:r>
              <a:rPr dirty="0">
                <a:solidFill>
                  <a:srgbClr val="FFFFFF"/>
                </a:solidFill>
                <a:latin typeface="Fira Sans"/>
                <a:cs typeface="Fira Sans"/>
              </a:rPr>
              <a:t>raphic designers</a:t>
            </a:r>
            <a:r>
              <a:rPr lang="en-US" dirty="0">
                <a:solidFill>
                  <a:srgbClr val="FFFFFF"/>
                </a:solidFill>
                <a:latin typeface="Fira Sans"/>
                <a:cs typeface="Fira Sans"/>
              </a:rPr>
              <a:t> focus on creating designs for both paid and earned media placements for the division and for clients across the university.</a:t>
            </a:r>
            <a:endParaRPr dirty="0">
              <a:latin typeface="Fira Sans"/>
              <a:cs typeface="Fira Sans"/>
            </a:endParaRPr>
          </a:p>
        </p:txBody>
      </p:sp>
      <p:sp>
        <p:nvSpPr>
          <p:cNvPr id="14" name="Rectangle 13">
            <a:extLst>
              <a:ext uri="{FF2B5EF4-FFF2-40B4-BE49-F238E27FC236}">
                <a16:creationId xmlns:a16="http://schemas.microsoft.com/office/drawing/2014/main" id="{D3BA23BE-E71C-4DA1-B858-A7479F919764}"/>
              </a:ext>
            </a:extLst>
          </p:cNvPr>
          <p:cNvSpPr/>
          <p:nvPr/>
        </p:nvSpPr>
        <p:spPr>
          <a:xfrm>
            <a:off x="6095426" y="1308317"/>
            <a:ext cx="5268218" cy="271465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6236091" y="1463579"/>
            <a:ext cx="5041509" cy="1636345"/>
          </a:xfrm>
          <a:prstGeom prst="rect">
            <a:avLst/>
          </a:prstGeom>
          <a:noFill/>
        </p:spPr>
        <p:txBody>
          <a:bodyPr vert="horz" wrap="square" lIns="0" tIns="30480" rIns="0" bIns="0" rtlCol="0">
            <a:spAutoFit/>
          </a:bodyPr>
          <a:lstStyle/>
          <a:p>
            <a:pPr marL="92075">
              <a:lnSpc>
                <a:spcPct val="100000"/>
              </a:lnSpc>
              <a:spcBef>
                <a:spcPts val="240"/>
              </a:spcBef>
            </a:pPr>
            <a:r>
              <a:rPr lang="en-US" sz="2400" b="1" spc="5" dirty="0">
                <a:solidFill>
                  <a:srgbClr val="FFFFFF"/>
                </a:solidFill>
                <a:latin typeface="Fira Sans"/>
                <a:cs typeface="Fira Sans"/>
              </a:rPr>
              <a:t>Recruitment and Brand Advertising</a:t>
            </a:r>
            <a:endParaRPr lang="en-US" sz="2400" b="1" dirty="0">
              <a:latin typeface="Fira Sans"/>
              <a:cs typeface="Fira Sans"/>
            </a:endParaRPr>
          </a:p>
          <a:p>
            <a:pPr marL="92075" marR="166370">
              <a:lnSpc>
                <a:spcPct val="100000"/>
              </a:lnSpc>
              <a:spcBef>
                <a:spcPts val="1025"/>
              </a:spcBef>
            </a:pPr>
            <a:r>
              <a:rPr lang="en-US" dirty="0">
                <a:solidFill>
                  <a:srgbClr val="FFFFFF"/>
                </a:solidFill>
                <a:latin typeface="Fira Sans"/>
                <a:cs typeface="Fira Sans"/>
              </a:rPr>
              <a:t>University Marketing oversees strategy, creative development and implementation of recruitment and brand advertising across digital, print and out-of-home placements.</a:t>
            </a:r>
            <a:endParaRPr dirty="0">
              <a:latin typeface="Fira Sans"/>
              <a:cs typeface="Fira Sans"/>
            </a:endParaRPr>
          </a:p>
        </p:txBody>
      </p:sp>
      <p:sp>
        <p:nvSpPr>
          <p:cNvPr id="8" name="object 8"/>
          <p:cNvSpPr txBox="1"/>
          <p:nvPr/>
        </p:nvSpPr>
        <p:spPr>
          <a:xfrm>
            <a:off x="684984" y="4432495"/>
            <a:ext cx="5067300" cy="1358705"/>
          </a:xfrm>
          <a:prstGeom prst="rect">
            <a:avLst/>
          </a:prstGeom>
          <a:noFill/>
        </p:spPr>
        <p:txBody>
          <a:bodyPr vert="horz" wrap="square" lIns="0" tIns="29845" rIns="0" bIns="0" rtlCol="0">
            <a:spAutoFit/>
          </a:bodyPr>
          <a:lstStyle/>
          <a:p>
            <a:pPr marL="90170">
              <a:lnSpc>
                <a:spcPct val="100000"/>
              </a:lnSpc>
              <a:spcBef>
                <a:spcPts val="235"/>
              </a:spcBef>
            </a:pPr>
            <a:r>
              <a:rPr sz="2400" b="1" dirty="0">
                <a:solidFill>
                  <a:srgbClr val="FFFFFF"/>
                </a:solidFill>
                <a:latin typeface="Fira Sans"/>
                <a:cs typeface="Fira Sans"/>
              </a:rPr>
              <a:t>Visual </a:t>
            </a:r>
            <a:r>
              <a:rPr sz="2400" b="1" spc="5" dirty="0">
                <a:solidFill>
                  <a:srgbClr val="FFFFFF"/>
                </a:solidFill>
                <a:latin typeface="Fira Sans"/>
                <a:cs typeface="Fira Sans"/>
              </a:rPr>
              <a:t>Story</a:t>
            </a:r>
            <a:r>
              <a:rPr sz="2400" b="1" spc="-100" dirty="0">
                <a:solidFill>
                  <a:srgbClr val="FFFFFF"/>
                </a:solidFill>
                <a:latin typeface="Fira Sans"/>
                <a:cs typeface="Fira Sans"/>
              </a:rPr>
              <a:t> </a:t>
            </a:r>
            <a:r>
              <a:rPr sz="2400" b="1" spc="5" dirty="0">
                <a:solidFill>
                  <a:srgbClr val="FFFFFF"/>
                </a:solidFill>
                <a:latin typeface="Fira Sans"/>
                <a:cs typeface="Fira Sans"/>
              </a:rPr>
              <a:t>Telling</a:t>
            </a:r>
            <a:endParaRPr sz="2400" b="1" dirty="0">
              <a:latin typeface="Fira Sans"/>
              <a:cs typeface="Fira Sans"/>
            </a:endParaRPr>
          </a:p>
          <a:p>
            <a:pPr marL="90170" marR="180340">
              <a:lnSpc>
                <a:spcPct val="100000"/>
              </a:lnSpc>
              <a:spcBef>
                <a:spcPts val="1025"/>
              </a:spcBef>
            </a:pPr>
            <a:r>
              <a:rPr lang="en-US" dirty="0">
                <a:solidFill>
                  <a:srgbClr val="FFFFFF"/>
                </a:solidFill>
                <a:latin typeface="Fira Sans"/>
                <a:cs typeface="Fira Sans"/>
              </a:rPr>
              <a:t>The Visual Media Production team focuses on v</a:t>
            </a:r>
            <a:r>
              <a:rPr dirty="0">
                <a:solidFill>
                  <a:srgbClr val="FFFFFF"/>
                </a:solidFill>
                <a:latin typeface="Fira Sans"/>
                <a:cs typeface="Fira Sans"/>
              </a:rPr>
              <a:t>ideo storytelling</a:t>
            </a:r>
            <a:r>
              <a:rPr lang="en-US" dirty="0">
                <a:solidFill>
                  <a:srgbClr val="FFFFFF"/>
                </a:solidFill>
                <a:latin typeface="Fira Sans"/>
                <a:cs typeface="Fira Sans"/>
              </a:rPr>
              <a:t> for paid marketing and internal communications vehicles.</a:t>
            </a:r>
            <a:endParaRPr dirty="0">
              <a:latin typeface="Fira Sans"/>
              <a:cs typeface="Fira Sans"/>
            </a:endParaRPr>
          </a:p>
        </p:txBody>
      </p:sp>
    </p:spTree>
    <p:extLst>
      <p:ext uri="{BB962C8B-B14F-4D97-AF65-F5344CB8AC3E}">
        <p14:creationId xmlns:p14="http://schemas.microsoft.com/office/powerpoint/2010/main" val="404692049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2A2B5690-21D3-364B-B2F1-888B978BA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47171" y="1013820"/>
            <a:ext cx="2529840" cy="2108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B0DFB7-C6FC-014C-A079-36BEF6E48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94207" y="1815628"/>
            <a:ext cx="2560320"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9"/>
          <p:cNvSpPr/>
          <p:nvPr/>
        </p:nvSpPr>
        <p:spPr>
          <a:xfrm>
            <a:off x="10543031" y="102107"/>
            <a:ext cx="1005838" cy="629411"/>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10335431" y="668999"/>
            <a:ext cx="1474470" cy="391160"/>
          </a:xfrm>
          <a:prstGeom prst="rect">
            <a:avLst/>
          </a:prstGeom>
        </p:spPr>
        <p:txBody>
          <a:bodyPr vert="horz" wrap="square" lIns="0" tIns="12700" rIns="0" bIns="0" rtlCol="0">
            <a:spAutoFit/>
          </a:bodyPr>
          <a:lstStyle/>
          <a:p>
            <a:pPr marL="78105" marR="5080" indent="-66040">
              <a:lnSpc>
                <a:spcPct val="100000"/>
              </a:lnSpc>
              <a:spcBef>
                <a:spcPts val="100"/>
              </a:spcBef>
            </a:pPr>
            <a:r>
              <a:rPr sz="1200" spc="-5" dirty="0">
                <a:solidFill>
                  <a:srgbClr val="FFFFFF"/>
                </a:solidFill>
                <a:latin typeface="Calibri"/>
                <a:cs typeface="Calibri"/>
              </a:rPr>
              <a:t>Click </a:t>
            </a:r>
            <a:r>
              <a:rPr sz="1200" dirty="0">
                <a:solidFill>
                  <a:srgbClr val="FFFFFF"/>
                </a:solidFill>
                <a:latin typeface="Calibri"/>
                <a:cs typeface="Calibri"/>
              </a:rPr>
              <a:t>mouse </a:t>
            </a:r>
            <a:r>
              <a:rPr sz="1200" spc="-5" dirty="0">
                <a:solidFill>
                  <a:srgbClr val="FFFFFF"/>
                </a:solidFill>
                <a:latin typeface="Calibri"/>
                <a:cs typeface="Calibri"/>
              </a:rPr>
              <a:t>to proceed  through</a:t>
            </a:r>
            <a:r>
              <a:rPr sz="1200" spc="-65" dirty="0">
                <a:solidFill>
                  <a:srgbClr val="FFFFFF"/>
                </a:solidFill>
                <a:latin typeface="Calibri"/>
                <a:cs typeface="Calibri"/>
              </a:rPr>
              <a:t> </a:t>
            </a:r>
            <a:r>
              <a:rPr sz="1200" spc="-5" dirty="0">
                <a:solidFill>
                  <a:srgbClr val="FFFFFF"/>
                </a:solidFill>
                <a:latin typeface="Calibri"/>
                <a:cs typeface="Calibri"/>
              </a:rPr>
              <a:t>presentation</a:t>
            </a:r>
            <a:endParaRPr sz="1200">
              <a:latin typeface="Calibri"/>
              <a:cs typeface="Calibri"/>
            </a:endParaRPr>
          </a:p>
        </p:txBody>
      </p:sp>
      <p:sp>
        <p:nvSpPr>
          <p:cNvPr id="11" name="object 11"/>
          <p:cNvSpPr txBox="1"/>
          <p:nvPr/>
        </p:nvSpPr>
        <p:spPr>
          <a:xfrm>
            <a:off x="3918329" y="6455617"/>
            <a:ext cx="4354195" cy="273050"/>
          </a:xfrm>
          <a:prstGeom prst="rect">
            <a:avLst/>
          </a:prstGeom>
        </p:spPr>
        <p:txBody>
          <a:bodyPr vert="horz" wrap="square" lIns="0" tIns="5715" rIns="0" bIns="0" rtlCol="0">
            <a:spAutoFit/>
          </a:bodyPr>
          <a:lstStyle/>
          <a:p>
            <a:pPr marL="12700">
              <a:lnSpc>
                <a:spcPct val="100000"/>
              </a:lnSpc>
              <a:spcBef>
                <a:spcPts val="45"/>
              </a:spcBef>
            </a:pPr>
            <a:r>
              <a:rPr sz="1200" b="1" spc="-5" dirty="0">
                <a:solidFill>
                  <a:srgbClr val="FFFFFF"/>
                </a:solidFill>
                <a:latin typeface="Montserrat"/>
                <a:cs typeface="Montserrat"/>
              </a:rPr>
              <a:t>WESTERN WASHINGTON </a:t>
            </a:r>
            <a:r>
              <a:rPr sz="1200" b="1" dirty="0">
                <a:solidFill>
                  <a:srgbClr val="FFFFFF"/>
                </a:solidFill>
                <a:latin typeface="Montserrat"/>
                <a:cs typeface="Montserrat"/>
              </a:rPr>
              <a:t>UNIVERSITY </a:t>
            </a:r>
            <a:r>
              <a:rPr sz="1600" b="1" spc="-5" dirty="0">
                <a:solidFill>
                  <a:srgbClr val="C1E7FF"/>
                </a:solidFill>
                <a:latin typeface="Montserrat SemiBold"/>
                <a:cs typeface="Montserrat SemiBold"/>
              </a:rPr>
              <a:t>| </a:t>
            </a:r>
            <a:r>
              <a:rPr sz="1200" b="1" dirty="0">
                <a:solidFill>
                  <a:srgbClr val="FFFFFF"/>
                </a:solidFill>
                <a:latin typeface="Montserrat"/>
                <a:cs typeface="Montserrat"/>
              </a:rPr>
              <a:t>MAKE</a:t>
            </a:r>
            <a:r>
              <a:rPr sz="1200" b="1" spc="-140" dirty="0">
                <a:solidFill>
                  <a:srgbClr val="FFFFFF"/>
                </a:solidFill>
                <a:latin typeface="Montserrat"/>
                <a:cs typeface="Montserrat"/>
              </a:rPr>
              <a:t> </a:t>
            </a:r>
            <a:r>
              <a:rPr sz="1200" b="1" spc="-5" dirty="0">
                <a:solidFill>
                  <a:srgbClr val="FFFFFF"/>
                </a:solidFill>
                <a:latin typeface="Montserrat"/>
                <a:cs typeface="Montserrat"/>
              </a:rPr>
              <a:t>WAVES.</a:t>
            </a:r>
            <a:endParaRPr sz="1200">
              <a:latin typeface="Montserrat"/>
              <a:cs typeface="Montserrat"/>
            </a:endParaRPr>
          </a:p>
        </p:txBody>
      </p:sp>
      <p:pic>
        <p:nvPicPr>
          <p:cNvPr id="1026" name="Picture 2">
            <a:extLst>
              <a:ext uri="{FF2B5EF4-FFF2-40B4-BE49-F238E27FC236}">
                <a16:creationId xmlns:a16="http://schemas.microsoft.com/office/drawing/2014/main" id="{76155202-EF1C-AD4B-8EB6-DFB0DD8220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0101378" y="3340465"/>
            <a:ext cx="1337536" cy="23778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7image22330464">
            <a:extLst>
              <a:ext uri="{FF2B5EF4-FFF2-40B4-BE49-F238E27FC236}">
                <a16:creationId xmlns:a16="http://schemas.microsoft.com/office/drawing/2014/main" id="{78BED996-CCF9-1748-A73A-FB57AF8D69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340465"/>
            <a:ext cx="4354195" cy="2818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459F67-A109-6742-A824-4B7A73E27156}"/>
              </a:ext>
            </a:extLst>
          </p:cNvPr>
          <p:cNvSpPr txBox="1"/>
          <p:nvPr/>
        </p:nvSpPr>
        <p:spPr>
          <a:xfrm>
            <a:off x="605617" y="1333554"/>
            <a:ext cx="5178980" cy="4190891"/>
          </a:xfrm>
          <a:prstGeom prst="rect">
            <a:avLst/>
          </a:prstGeom>
          <a:noFill/>
        </p:spPr>
        <p:txBody>
          <a:bodyPr wrap="square" rtlCol="0">
            <a:spAutoFit/>
          </a:bodyPr>
          <a:lstStyle/>
          <a:p>
            <a:pPr>
              <a:spcAft>
                <a:spcPts val="1025"/>
              </a:spcAft>
            </a:pPr>
            <a:r>
              <a:rPr lang="en-US" sz="2400" b="1" dirty="0">
                <a:latin typeface="Fira Sans" panose="020B0503050000020004" pitchFamily="34" charset="0"/>
              </a:rPr>
              <a:t>Recruitment &amp; Brand Advertising</a:t>
            </a:r>
          </a:p>
          <a:p>
            <a:r>
              <a:rPr lang="en-US" dirty="0">
                <a:solidFill>
                  <a:schemeClr val="bg1">
                    <a:lumMod val="25000"/>
                    <a:lumOff val="75000"/>
                  </a:schemeClr>
                </a:solidFill>
                <a:latin typeface="Fira Sans" panose="020B0503050000020004" pitchFamily="34" charset="0"/>
              </a:rPr>
              <a:t>Recruitment campaigns are implemented both in-state and out-of-state across a range of strategies including:</a:t>
            </a:r>
          </a:p>
          <a:p>
            <a:endParaRPr lang="en-US" dirty="0">
              <a:solidFill>
                <a:schemeClr val="bg1">
                  <a:lumMod val="25000"/>
                  <a:lumOff val="75000"/>
                </a:schemeClr>
              </a:solidFill>
              <a:latin typeface="Fira Sans" panose="020B0503050000020004" pitchFamily="34" charset="0"/>
            </a:endParaRPr>
          </a:p>
          <a:p>
            <a:pPr marL="285750" indent="-285750">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Display Retargeting</a:t>
            </a:r>
          </a:p>
          <a:p>
            <a:pPr marL="285750" indent="-285750">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Pay-per-click</a:t>
            </a:r>
          </a:p>
          <a:p>
            <a:pPr marL="285750" indent="-285750">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Facebook &amp; Instagram</a:t>
            </a:r>
          </a:p>
          <a:p>
            <a:pPr marL="285750" indent="-285750">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YouTube</a:t>
            </a:r>
          </a:p>
          <a:p>
            <a:pPr marL="285750" indent="-285750">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Snapchat </a:t>
            </a:r>
          </a:p>
          <a:p>
            <a:pPr marL="285750" indent="-285750">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IP Targeting</a:t>
            </a:r>
          </a:p>
          <a:p>
            <a:pPr marL="285750" indent="-285750">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Out-of-home advertising</a:t>
            </a:r>
          </a:p>
          <a:p>
            <a:pPr marL="285750" indent="-285750">
              <a:buFont typeface="Arial" panose="020B0604020202020204" pitchFamily="34" charset="0"/>
              <a:buChar char="•"/>
            </a:pPr>
            <a:r>
              <a:rPr lang="en-US" dirty="0">
                <a:solidFill>
                  <a:schemeClr val="bg1">
                    <a:lumMod val="25000"/>
                    <a:lumOff val="75000"/>
                  </a:schemeClr>
                </a:solidFill>
                <a:latin typeface="Fira Sans" panose="020B0503050000020004" pitchFamily="34" charset="0"/>
              </a:rPr>
              <a:t>Print</a:t>
            </a:r>
          </a:p>
          <a:p>
            <a:pPr marL="285750" indent="-285750">
              <a:buFont typeface="Arial" panose="020B0604020202020204" pitchFamily="34" charset="0"/>
              <a:buChar char="•"/>
            </a:pPr>
            <a:endParaRPr lang="en-US" dirty="0">
              <a:solidFill>
                <a:schemeClr val="bg1"/>
              </a:solidFill>
            </a:endParaRPr>
          </a:p>
        </p:txBody>
      </p:sp>
      <p:sp>
        <p:nvSpPr>
          <p:cNvPr id="12" name="object 3">
            <a:extLst>
              <a:ext uri="{FF2B5EF4-FFF2-40B4-BE49-F238E27FC236}">
                <a16:creationId xmlns:a16="http://schemas.microsoft.com/office/drawing/2014/main" id="{01497F32-E772-4F10-936B-FFEDB9BF6D27}"/>
              </a:ext>
            </a:extLst>
          </p:cNvPr>
          <p:cNvSpPr txBox="1">
            <a:spLocks/>
          </p:cNvSpPr>
          <p:nvPr/>
        </p:nvSpPr>
        <p:spPr>
          <a:xfrm>
            <a:off x="605617" y="479030"/>
            <a:ext cx="10046336" cy="443070"/>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b="1" i="0" kern="1200">
                <a:solidFill>
                  <a:schemeClr val="tx1"/>
                </a:solidFill>
                <a:latin typeface="Montserrat Bold" pitchFamily="2" charset="77"/>
                <a:ea typeface="+mj-ea"/>
                <a:cs typeface="+mj-cs"/>
              </a:defRPr>
            </a:lvl1pPr>
          </a:lstStyle>
          <a:p>
            <a:pPr marL="12700">
              <a:lnSpc>
                <a:spcPct val="100000"/>
              </a:lnSpc>
              <a:spcBef>
                <a:spcPts val="95"/>
              </a:spcBef>
            </a:pPr>
            <a:r>
              <a:rPr lang="en-US" sz="2800" spc="-5" dirty="0">
                <a:solidFill>
                  <a:srgbClr val="FFFFFF"/>
                </a:solidFill>
              </a:rPr>
              <a:t>University Marketing &amp; Brand Strategy </a:t>
            </a:r>
            <a:r>
              <a:rPr lang="en-US" sz="2800" b="0" spc="-5" dirty="0">
                <a:solidFill>
                  <a:srgbClr val="FFFFFF"/>
                </a:solidFill>
                <a:latin typeface="Montserrat Light" panose="00000400000000000000" pitchFamily="2" charset="0"/>
              </a:rPr>
              <a:t>(continued)</a:t>
            </a:r>
          </a:p>
        </p:txBody>
      </p:sp>
      <p:sp>
        <p:nvSpPr>
          <p:cNvPr id="2" name="TextBox 1">
            <a:extLst>
              <a:ext uri="{FF2B5EF4-FFF2-40B4-BE49-F238E27FC236}">
                <a16:creationId xmlns:a16="http://schemas.microsoft.com/office/drawing/2014/main" id="{D59884BD-576B-B246-A4CF-93D1FED99C12}"/>
              </a:ext>
            </a:extLst>
          </p:cNvPr>
          <p:cNvSpPr txBox="1"/>
          <p:nvPr/>
        </p:nvSpPr>
        <p:spPr>
          <a:xfrm>
            <a:off x="6583680" y="7728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16430861"/>
      </p:ext>
    </p:extLst>
  </p:cSld>
  <p:clrMapOvr>
    <a:masterClrMapping/>
  </p:clrMapOvr>
  <p:transition spd="slow">
    <p:push dir="u"/>
  </p:transition>
</p:sld>
</file>

<file path=ppt/theme/theme1.xml><?xml version="1.0" encoding="utf-8"?>
<a:theme xmlns:a="http://schemas.openxmlformats.org/drawingml/2006/main" name="Make Waves Theme">
  <a:themeElements>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ke Waves Theme" id="{C46797C3-3E98-409C-95E9-A3E06B65B65D}" vid="{B4E59FBB-86B2-484D-9DB7-15A8974918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AB98EBF96D5842BC08DFE90064A262" ma:contentTypeVersion="16" ma:contentTypeDescription="Create a new document." ma:contentTypeScope="" ma:versionID="46d50ff52ab1fdfe2f3d6eb629553a3c">
  <xsd:schema xmlns:xsd="http://www.w3.org/2001/XMLSchema" xmlns:xs="http://www.w3.org/2001/XMLSchema" xmlns:p="http://schemas.microsoft.com/office/2006/metadata/properties" xmlns:ns2="dfa7826b-f538-4547-bb70-f2d8f20c7e1c" xmlns:ns3="65dea257-e0a8-4cbe-a502-7ac58255a531" targetNamespace="http://schemas.microsoft.com/office/2006/metadata/properties" ma:root="true" ma:fieldsID="63bf98eaff1d8d2e99f27e237ed4ad66" ns2:_="" ns3:_="">
    <xsd:import namespace="dfa7826b-f538-4547-bb70-f2d8f20c7e1c"/>
    <xsd:import namespace="65dea257-e0a8-4cbe-a502-7ac58255a5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7826b-f538-4547-bb70-f2d8f20c7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b2f9309-a8ab-47c5-ad99-817f00b9d5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dea257-e0a8-4cbe-a502-7ac58255a5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3c83804-5698-4136-a895-460d294a4130}" ma:internalName="TaxCatchAll" ma:showField="CatchAllData" ma:web="65dea257-e0a8-4cbe-a502-7ac58255a5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5dea257-e0a8-4cbe-a502-7ac58255a531" xsi:nil="true"/>
    <lcf76f155ced4ddcb4097134ff3c332f xmlns="dfa7826b-f538-4547-bb70-f2d8f20c7e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5134EB-DF6B-4A46-B687-9B7EE5E7FC40}">
  <ds:schemaRefs>
    <ds:schemaRef ds:uri="http://schemas.microsoft.com/sharepoint/v3/contenttype/forms"/>
  </ds:schemaRefs>
</ds:datastoreItem>
</file>

<file path=customXml/itemProps2.xml><?xml version="1.0" encoding="utf-8"?>
<ds:datastoreItem xmlns:ds="http://schemas.openxmlformats.org/officeDocument/2006/customXml" ds:itemID="{C2E87614-4DD2-4325-87A9-1356CA8A1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a7826b-f538-4547-bb70-f2d8f20c7e1c"/>
    <ds:schemaRef ds:uri="65dea257-e0a8-4cbe-a502-7ac58255a5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D1E6DC-2287-4A7C-B1D5-96DB9E5316A6}">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purl.org/dc/elements/1.1/"/>
    <ds:schemaRef ds:uri="dfa7826b-f538-4547-bb70-f2d8f20c7e1c"/>
    <ds:schemaRef ds:uri="http://schemas.microsoft.com/office/infopath/2007/PartnerControls"/>
    <ds:schemaRef ds:uri="65dea257-e0a8-4cbe-a502-7ac58255a531"/>
  </ds:schemaRefs>
</ds:datastoreItem>
</file>

<file path=docProps/app.xml><?xml version="1.0" encoding="utf-8"?>
<Properties xmlns="http://schemas.openxmlformats.org/officeDocument/2006/extended-properties" xmlns:vt="http://schemas.openxmlformats.org/officeDocument/2006/docPropsVTypes">
  <Template>Make Waves Theme</Template>
  <TotalTime>562</TotalTime>
  <Words>1274</Words>
  <Application>Microsoft Office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Fira Sans</vt:lpstr>
      <vt:lpstr>Fira Sans Regular</vt:lpstr>
      <vt:lpstr>Montserrat</vt:lpstr>
      <vt:lpstr>Montserrat Bold</vt:lpstr>
      <vt:lpstr>Montserrat Light</vt:lpstr>
      <vt:lpstr>Montserrat SemiBold</vt:lpstr>
      <vt:lpstr>Make Waves Theme</vt:lpstr>
      <vt:lpstr>Divisional Overview</vt:lpstr>
      <vt:lpstr>University Relations &amp; Marketing</vt:lpstr>
      <vt:lpstr>University Relations &amp; Marketing</vt:lpstr>
      <vt:lpstr>University Relations &amp; Marketing</vt:lpstr>
      <vt:lpstr>University Communications</vt:lpstr>
      <vt:lpstr>University Communications (continued)</vt:lpstr>
      <vt:lpstr>University Communications (continued)</vt:lpstr>
      <vt:lpstr>University Marketing &amp; Brand Strategy</vt:lpstr>
      <vt:lpstr>PowerPoint Presentation</vt:lpstr>
      <vt:lpstr>Community Relations</vt:lpstr>
      <vt:lpstr>Small Business Development Center</vt:lpstr>
      <vt:lpstr>Tribal Relations</vt:lpstr>
      <vt:lpstr>Washington Coalition for the Public Good</vt:lpstr>
      <vt:lpstr>Web Communication Technologies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Divisional Overview</dc:title>
  <dc:creator>Rayne Rambo</dc:creator>
  <cp:lastModifiedBy>Katrina Schuster</cp:lastModifiedBy>
  <cp:revision>55</cp:revision>
  <dcterms:created xsi:type="dcterms:W3CDTF">2020-04-24T20:18:26Z</dcterms:created>
  <dcterms:modified xsi:type="dcterms:W3CDTF">2022-10-14T22:19:39Z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2020-04-24T00:00:00Z</vt:filetime>
  </property>
  <property fmtid="{D5CDD505-2E9C-101B-9397-08002B2CF9AE}" pid="3" name="Creator">
    <vt:lpwstr>PDFium</vt:lpwstr>
  </property>
  <property fmtid="{D5CDD505-2E9C-101B-9397-08002B2CF9AE}" pid="4" name="LastSaved">
    <vt:filetime>2020-04-24T00:00:00Z</vt:filetime>
  </property>
  <property fmtid="{D5CDD505-2E9C-101B-9397-08002B2CF9AE}" pid="5" name="ContentTypeId">
    <vt:lpwstr>0x01010019AB98EBF96D5842BC08DFE90064A262</vt:lpwstr>
  </property>
  <property fmtid="{D5CDD505-2E9C-101B-9397-08002B2CF9AE}" pid="6" name="Order">
    <vt:r8>465000</vt:r8>
  </property>
</Properties>
</file>