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Lst>
  <p:notesMasterIdLst>
    <p:notesMasterId r:id="rId39"/>
  </p:notesMasterIdLst>
  <p:sldIdLst>
    <p:sldId id="256" r:id="rId8"/>
    <p:sldId id="258" r:id="rId9"/>
    <p:sldId id="287" r:id="rId10"/>
    <p:sldId id="317" r:id="rId11"/>
    <p:sldId id="311" r:id="rId12"/>
    <p:sldId id="328" r:id="rId13"/>
    <p:sldId id="300" r:id="rId14"/>
    <p:sldId id="327" r:id="rId15"/>
    <p:sldId id="288" r:id="rId16"/>
    <p:sldId id="293" r:id="rId17"/>
    <p:sldId id="315" r:id="rId18"/>
    <p:sldId id="324" r:id="rId19"/>
    <p:sldId id="325" r:id="rId20"/>
    <p:sldId id="326" r:id="rId21"/>
    <p:sldId id="295" r:id="rId22"/>
    <p:sldId id="316" r:id="rId23"/>
    <p:sldId id="312" r:id="rId24"/>
    <p:sldId id="271" r:id="rId25"/>
    <p:sldId id="289" r:id="rId26"/>
    <p:sldId id="294" r:id="rId27"/>
    <p:sldId id="310" r:id="rId28"/>
    <p:sldId id="298" r:id="rId29"/>
    <p:sldId id="304" r:id="rId30"/>
    <p:sldId id="302" r:id="rId31"/>
    <p:sldId id="296" r:id="rId32"/>
    <p:sldId id="297" r:id="rId33"/>
    <p:sldId id="306" r:id="rId34"/>
    <p:sldId id="307" r:id="rId35"/>
    <p:sldId id="308" r:id="rId36"/>
    <p:sldId id="309" r:id="rId37"/>
    <p:sldId id="28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8E733-2AC1-06D7-B320-D7E0BA332FE1}" name="Mark Brovak" initials="MB" userId="S::brovakm@wwu.edu::c2ce8742-c057-44fd-8488-e2e20e66378a" providerId="AD"/>
  <p188:author id="{F3B3D765-A96D-00D7-F86D-2C61BEFD0335}" name="Mandy Hanousek" initials="MH" userId="S::hanousm@wwu.edu::10fd6285-4bd1-4104-83fa-592987cc4c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toria Martinsen" initials="VM" lastIdx="6" clrIdx="0">
    <p:extLst>
      <p:ext uri="{19B8F6BF-5375-455C-9EA6-DF929625EA0E}">
        <p15:presenceInfo xmlns:p15="http://schemas.microsoft.com/office/powerpoint/2012/main" userId="S::marti450@wwu.edu::e22e3150-e13c-401a-aee4-5cc92434a8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003F87"/>
    <a:srgbClr val="BAD80A"/>
    <a:srgbClr val="0397D6"/>
    <a:srgbClr val="005696"/>
    <a:srgbClr val="006B3F"/>
    <a:srgbClr val="FFC61E"/>
    <a:srgbClr val="CC2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FCAD0-430F-4665-BE00-595BBEA23F9F}" v="72" dt="2022-10-06T23:00:37.503"/>
    <p1510:client id="{85F2E3A8-936D-4398-AC9D-1159F1BAC1E7}" v="4" dt="2022-10-06T23:13:18.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8/10/relationships/authors" Target="authors.xml"/><Relationship Id="rId20" Type="http://schemas.openxmlformats.org/officeDocument/2006/relationships/slide" Target="slides/slide13.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r>
              <a:rPr lang="en-US" sz="3200">
                <a:latin typeface="Fira Sans" panose="020B0503050000020004" pitchFamily="34" charset="0"/>
              </a:rPr>
              <a:t>Gender</a:t>
            </a:r>
          </a:p>
        </c:rich>
      </c:tx>
      <c:layout>
        <c:manualLayout>
          <c:xMode val="edge"/>
          <c:yMode val="edge"/>
          <c:x val="0.30686172511376381"/>
          <c:y val="3.9131654297618855E-2"/>
        </c:manualLayout>
      </c:layout>
      <c:overlay val="0"/>
      <c:spPr>
        <a:noFill/>
        <a:ln>
          <a:noFill/>
        </a:ln>
        <a:effectLst/>
      </c:spPr>
      <c:txPr>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424245406824147"/>
          <c:y val="0.18302780617544903"/>
          <c:w val="0.23053937007874015"/>
          <c:h val="0.68139930040313246"/>
        </c:manualLayout>
      </c:layout>
      <c:pie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80-4C8B-B964-E16BBEF473C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880-4C8B-B964-E16BBEF473C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880-4C8B-B964-E16BBEF473CB}"/>
              </c:ext>
            </c:extLst>
          </c:dPt>
          <c:cat>
            <c:strRef>
              <c:f>Sheet1!$A$2:$A$4</c:f>
              <c:strCache>
                <c:ptCount val="3"/>
                <c:pt idx="0">
                  <c:v>Female 42.6%</c:v>
                </c:pt>
                <c:pt idx="1">
                  <c:v>Male 51.0%</c:v>
                </c:pt>
                <c:pt idx="2">
                  <c:v>Unknown 6.5%</c:v>
                </c:pt>
              </c:strCache>
            </c:strRef>
          </c:cat>
          <c:val>
            <c:numRef>
              <c:f>Sheet1!$B$2:$B$4</c:f>
              <c:numCache>
                <c:formatCode>0.0%</c:formatCode>
                <c:ptCount val="3"/>
                <c:pt idx="0">
                  <c:v>0.42570974181978138</c:v>
                </c:pt>
                <c:pt idx="1">
                  <c:v>0.50957037638592806</c:v>
                </c:pt>
                <c:pt idx="2">
                  <c:v>6.4719881794290487E-2</c:v>
                </c:pt>
              </c:numCache>
            </c:numRef>
          </c:val>
          <c:extLst>
            <c:ext xmlns:c16="http://schemas.microsoft.com/office/drawing/2014/chart" uri="{C3380CC4-5D6E-409C-BE32-E72D297353CC}">
              <c16:uniqueId val="{00000006-2880-4C8B-B964-E16BBEF473CB}"/>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ayout>
        <c:manualLayout>
          <c:xMode val="edge"/>
          <c:yMode val="edge"/>
          <c:x val="0.55460103974388009"/>
          <c:y val="0.14209249233990157"/>
          <c:w val="0.2003931859123522"/>
          <c:h val="0.6554697551265508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a:t>Race/Ethnicity</a:t>
            </a:r>
          </a:p>
        </c:rich>
      </c:tx>
      <c:layout>
        <c:manualLayout>
          <c:xMode val="edge"/>
          <c:yMode val="edge"/>
          <c:x val="0.22277810892791919"/>
          <c:y val="1.670096354916077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DF-4F10-B2D5-D5E3FD4ADEB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BDF-4F10-B2D5-D5E3FD4ADEB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BDF-4F10-B2D5-D5E3FD4ADEBC}"/>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9BDF-4F10-B2D5-D5E3FD4ADEBC}"/>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9BDF-4F10-B2D5-D5E3FD4ADEBC}"/>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9BDF-4F10-B2D5-D5E3FD4ADEBC}"/>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9BDF-4F10-B2D5-D5E3FD4ADEBC}"/>
              </c:ext>
            </c:extLst>
          </c:dPt>
          <c:cat>
            <c:strRef>
              <c:f>Sheet1!$A$2:$A$8</c:f>
              <c:strCache>
                <c:ptCount val="7"/>
                <c:pt idx="0">
                  <c:v>White 87.7%</c:v>
                </c:pt>
                <c:pt idx="1">
                  <c:v>Asian 4.0%</c:v>
                </c:pt>
                <c:pt idx="2">
                  <c:v>Hispanic 2.0%</c:v>
                </c:pt>
                <c:pt idx="3">
                  <c:v>Black/African American 1.3%</c:v>
                </c:pt>
                <c:pt idx="4">
                  <c:v>American Indian/Alaska Native 1.1%</c:v>
                </c:pt>
                <c:pt idx="5">
                  <c:v>Native Hawaiian/Pacific Islander 0.1%</c:v>
                </c:pt>
                <c:pt idx="6">
                  <c:v>Multiracial 3.8%</c:v>
                </c:pt>
              </c:strCache>
            </c:strRef>
          </c:cat>
          <c:val>
            <c:numRef>
              <c:f>Sheet1!$B$2:$B$8</c:f>
              <c:numCache>
                <c:formatCode>0.0%</c:formatCode>
                <c:ptCount val="7"/>
                <c:pt idx="0">
                  <c:v>0.877</c:v>
                </c:pt>
                <c:pt idx="1">
                  <c:v>0.04</c:v>
                </c:pt>
                <c:pt idx="2">
                  <c:v>0.02</c:v>
                </c:pt>
                <c:pt idx="3">
                  <c:v>1.2999999999999999E-2</c:v>
                </c:pt>
                <c:pt idx="4">
                  <c:v>1.0999999999999999E-2</c:v>
                </c:pt>
                <c:pt idx="5">
                  <c:v>1E-3</c:v>
                </c:pt>
                <c:pt idx="6">
                  <c:v>3.7999999999999999E-2</c:v>
                </c:pt>
              </c:numCache>
            </c:numRef>
          </c:val>
          <c:extLst>
            <c:ext xmlns:c16="http://schemas.microsoft.com/office/drawing/2014/chart" uri="{C3380CC4-5D6E-409C-BE32-E72D297353CC}">
              <c16:uniqueId val="{0000000E-9BDF-4F10-B2D5-D5E3FD4ADEBC}"/>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egendEntry>
        <c:idx val="6"/>
        <c:txPr>
          <a:bodyPr rot="0" spcFirstLastPara="1" vertOverflow="ellipsis" vert="horz" wrap="square" anchor="ctr" anchorCtr="1"/>
          <a:lstStyle/>
          <a:p>
            <a:pPr>
              <a:defRPr sz="2000"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Entry>
      <c:layout>
        <c:manualLayout>
          <c:xMode val="edge"/>
          <c:yMode val="edge"/>
          <c:x val="0.52205155780651968"/>
          <c:y val="3.0618433173461423E-2"/>
          <c:w val="0.4474809155988681"/>
          <c:h val="0.888660243005594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ira Sans" panose="020B05030500000200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WEConnect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3-13DB-4974-B7DA-795C60F98668}"/>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5-13DB-4974-B7DA-795C60F98668}"/>
              </c:ext>
            </c:extLst>
          </c:dPt>
          <c:dPt>
            <c:idx val="2"/>
            <c:bubble3D val="0"/>
            <c:spPr>
              <a:solidFill>
                <a:schemeClr val="accent5"/>
              </a:solidFill>
              <a:ln w="19050">
                <a:solidFill>
                  <a:schemeClr val="lt1"/>
                </a:solidFill>
              </a:ln>
              <a:effectLst>
                <a:softEdge rad="0"/>
              </a:effectLst>
            </c:spPr>
            <c:extLst>
              <c:ext xmlns:c16="http://schemas.microsoft.com/office/drawing/2014/chart" uri="{C3380CC4-5D6E-409C-BE32-E72D297353CC}">
                <c16:uniqueId val="{00000004-13DB-4974-B7DA-795C60F98668}"/>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2-13DB-4974-B7DA-795C60F98668}"/>
              </c:ext>
            </c:extLst>
          </c:dPt>
          <c:dLbls>
            <c:delete val="1"/>
          </c:dLbls>
          <c:cat>
            <c:strRef>
              <c:f>Sheet1!$A$2:$A$5</c:f>
              <c:strCache>
                <c:ptCount val="4"/>
                <c:pt idx="0">
                  <c:v>Alumni</c:v>
                </c:pt>
                <c:pt idx="1">
                  <c:v>Friends</c:v>
                </c:pt>
                <c:pt idx="2">
                  <c:v>Students </c:v>
                </c:pt>
                <c:pt idx="3">
                  <c:v>Faculty/Staff</c:v>
                </c:pt>
              </c:strCache>
            </c:strRef>
          </c:cat>
          <c:val>
            <c:numRef>
              <c:f>Sheet1!$B$2:$B$5</c:f>
              <c:numCache>
                <c:formatCode>General</c:formatCode>
                <c:ptCount val="4"/>
                <c:pt idx="0">
                  <c:v>1441</c:v>
                </c:pt>
                <c:pt idx="1">
                  <c:v>28</c:v>
                </c:pt>
                <c:pt idx="2">
                  <c:v>967</c:v>
                </c:pt>
                <c:pt idx="3">
                  <c:v>76</c:v>
                </c:pt>
              </c:numCache>
            </c:numRef>
          </c:val>
          <c:extLst>
            <c:ext xmlns:c16="http://schemas.microsoft.com/office/drawing/2014/chart" uri="{C3380CC4-5D6E-409C-BE32-E72D297353CC}">
              <c16:uniqueId val="{00000000-13DB-4974-B7DA-795C60F98668}"/>
            </c:ext>
          </c:extLst>
        </c:ser>
        <c:dLbls>
          <c:showLegendKey val="0"/>
          <c:showVal val="0"/>
          <c:showCatName val="0"/>
          <c:showSerName val="0"/>
          <c:showPercent val="1"/>
          <c:showBubbleSize val="0"/>
          <c:showLeaderLines val="1"/>
        </c:dLbls>
        <c:firstSliceAng val="0"/>
        <c:holeSize val="4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A3019-FBDF-4442-BE5C-8763C8C41146}" type="datetimeFigureOut">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9D536-AA25-4B88-8C33-79376EF3494C}" type="slidenum">
              <a:t>‹#›</a:t>
            </a:fld>
            <a:endParaRPr lang="en-US"/>
          </a:p>
        </p:txBody>
      </p:sp>
    </p:spTree>
    <p:extLst>
      <p:ext uri="{BB962C8B-B14F-4D97-AF65-F5344CB8AC3E}">
        <p14:creationId xmlns:p14="http://schemas.microsoft.com/office/powerpoint/2010/main" val="183588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370611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109824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339951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642-2A5D-BB43-B596-940E1EDB7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DC445-E714-CC49-A933-B0F3D3A31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DD08-FEBF-3348-BF70-AB7F6EEB2529}"/>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0DFA79BC-890F-D342-8EAC-984BBF6F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1327A-D129-C140-A381-72F8906B0F07}"/>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368260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B1A-7033-B848-87B5-73A87F247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085CC-DC7B-DF4B-8354-FBF1A24B3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DB9C1-4B59-6C42-8131-D5CFC5798F80}"/>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EC7C62C2-C06A-1944-B2AA-1CD824C83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07712-9924-B944-983D-36728A81E555}"/>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1232734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E588-3A46-C94D-9CDB-2BB7E522D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3A8DF-4242-9F4A-BAB3-917AFE0E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E964-AD4B-A34C-BE6E-573F7FA663E0}"/>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FAD4174B-1D73-EE40-89FE-9D6E24D50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B3EB9-CB61-0244-A731-72BF615DF311}"/>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1262282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688629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71C-93F0-D443-AB56-1CE384E48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32D4-91F8-A34B-BBCC-8FAEF3F7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92B1-36EE-C943-AA05-536804CE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B9135-5B35-E740-9168-5E535594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BCA9-F2F6-5D41-A9D1-6FAD627C6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E02F-AF67-8C4C-BA68-DCC1819B6B6B}"/>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8" name="Footer Placeholder 7">
            <a:extLst>
              <a:ext uri="{FF2B5EF4-FFF2-40B4-BE49-F238E27FC236}">
                <a16:creationId xmlns:a16="http://schemas.microsoft.com/office/drawing/2014/main" id="{3EBBC1A1-5E46-C446-A4B1-8A5E981AB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155FC-4E7B-544E-8D6A-F181BD6BBE23}"/>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111756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EF-334C-3349-B162-F4B2BAC4E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44A49-237A-3B46-9FD7-15B2CD682A8B}"/>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4" name="Footer Placeholder 3">
            <a:extLst>
              <a:ext uri="{FF2B5EF4-FFF2-40B4-BE49-F238E27FC236}">
                <a16:creationId xmlns:a16="http://schemas.microsoft.com/office/drawing/2014/main" id="{760AE26E-B608-6D40-AD1F-03A46D10A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06F6A6-91F5-844E-B84C-D2B60611F6F6}"/>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59076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77153-FBB3-CE4F-B6FE-B6B2FBA67966}"/>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3" name="Footer Placeholder 2">
            <a:extLst>
              <a:ext uri="{FF2B5EF4-FFF2-40B4-BE49-F238E27FC236}">
                <a16:creationId xmlns:a16="http://schemas.microsoft.com/office/drawing/2014/main" id="{1054164C-1FCC-D34B-9FE1-A3F666209A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A43295-9B39-C24C-ACC9-C60CC3871C67}"/>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6745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D507-956E-A841-A9E3-C76D4DBCF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932EE-9C38-E34F-9B0C-DAB2229D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6A31D-76DA-CD42-80C9-FC30F026E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3650-0F7A-184C-BB42-1429C8A06E24}"/>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a:extLst>
              <a:ext uri="{FF2B5EF4-FFF2-40B4-BE49-F238E27FC236}">
                <a16:creationId xmlns:a16="http://schemas.microsoft.com/office/drawing/2014/main" id="{066B25EB-7139-9D45-8A6C-F9C2F00A1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D5249-6491-1C41-8D9F-E1E4FF0D39B7}"/>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55934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53959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18C-3065-EA40-B7B9-DB4BC3CB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F2DD4-B82B-BE46-8F1C-E71C15ED0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049DB8-AF45-3142-9FB5-17DF3B4D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09000-D418-7F46-83C5-CCE35A197B26}"/>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a:extLst>
              <a:ext uri="{FF2B5EF4-FFF2-40B4-BE49-F238E27FC236}">
                <a16:creationId xmlns:a16="http://schemas.microsoft.com/office/drawing/2014/main" id="{31795E6F-F860-5841-91B1-3FE1EF8A1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B42C1-26BA-0340-98FB-6500C856916E}"/>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07832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2A2-5246-4343-9C18-02B6709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69E1D-89CD-8E42-9EAE-4095EBE6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EDAEE-0448-A04F-AD47-CE90F60B0E56}"/>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876845BD-4DDD-CF48-A859-F655AD388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00C10-6CD8-5147-8447-EF3E6871B4B3}"/>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65198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5D36-395B-8345-A257-BB008FD65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39B80-9567-5F44-9E09-11F144DEC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57A04-C37F-E644-A233-E4B33088674A}"/>
              </a:ext>
            </a:extLst>
          </p:cNvPr>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9DBDF86A-A0AD-2046-BBEF-3DF7BF558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BBF2D-30F6-9E40-A806-5A16815BC5D0}"/>
              </a:ext>
            </a:extLst>
          </p:cNvPr>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563747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F642-2A5D-BB43-B596-940E1EDB7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DC445-E714-CC49-A933-B0F3D3A31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7DD08-FEBF-3348-BF70-AB7F6EEB2529}"/>
              </a:ext>
            </a:extLst>
          </p:cNvPr>
          <p:cNvSpPr>
            <a:spLocks noGrp="1"/>
          </p:cNvSpPr>
          <p:nvPr>
            <p:ph type="dt" sz="half" idx="10"/>
          </p:nvPr>
        </p:nvSpPr>
        <p:spPr/>
        <p:txBody>
          <a:bodyPr/>
          <a:lstStyle/>
          <a:p>
            <a:fld id="{EE2C55F5-6494-EC48-B4AC-247E08BC2900}" type="datetime1">
              <a:rPr lang="en-US" smtClean="0"/>
              <a:t>10/7/2022</a:t>
            </a:fld>
            <a:endParaRPr lang="en-US"/>
          </a:p>
        </p:txBody>
      </p:sp>
      <p:sp>
        <p:nvSpPr>
          <p:cNvPr id="5" name="Footer Placeholder 4">
            <a:extLst>
              <a:ext uri="{FF2B5EF4-FFF2-40B4-BE49-F238E27FC236}">
                <a16:creationId xmlns:a16="http://schemas.microsoft.com/office/drawing/2014/main" id="{0DFA79BC-890F-D342-8EAC-984BBF6FD8CB}"/>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6DC1327A-D129-C140-A381-72F8906B0F0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58954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4B1A-7033-B848-87B5-73A87F247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085CC-DC7B-DF4B-8354-FBF1A24B35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DB9C1-4B59-6C42-8131-D5CFC5798F80}"/>
              </a:ext>
            </a:extLst>
          </p:cNvPr>
          <p:cNvSpPr>
            <a:spLocks noGrp="1"/>
          </p:cNvSpPr>
          <p:nvPr>
            <p:ph type="dt" sz="half" idx="10"/>
          </p:nvPr>
        </p:nvSpPr>
        <p:spPr/>
        <p:txBody>
          <a:bodyPr/>
          <a:lstStyle/>
          <a:p>
            <a:fld id="{9C7826DD-B443-CC4D-96D8-1AFAE7DCE139}" type="datetime1">
              <a:rPr lang="en-US" smtClean="0"/>
              <a:t>10/7/2022</a:t>
            </a:fld>
            <a:endParaRPr lang="en-US"/>
          </a:p>
        </p:txBody>
      </p:sp>
      <p:sp>
        <p:nvSpPr>
          <p:cNvPr id="5" name="Footer Placeholder 4">
            <a:extLst>
              <a:ext uri="{FF2B5EF4-FFF2-40B4-BE49-F238E27FC236}">
                <a16:creationId xmlns:a16="http://schemas.microsoft.com/office/drawing/2014/main" id="{EC7C62C2-C06A-1944-B2AA-1CD824C83E70}"/>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86607712-9924-B944-983D-36728A81E555}"/>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967984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E588-3A46-C94D-9CDB-2BB7E522D5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33A8DF-4242-9F4A-BAB3-917AFE0EF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3E964-AD4B-A34C-BE6E-573F7FA663E0}"/>
              </a:ext>
            </a:extLst>
          </p:cNvPr>
          <p:cNvSpPr>
            <a:spLocks noGrp="1"/>
          </p:cNvSpPr>
          <p:nvPr>
            <p:ph type="dt" sz="half" idx="10"/>
          </p:nvPr>
        </p:nvSpPr>
        <p:spPr/>
        <p:txBody>
          <a:bodyPr/>
          <a:lstStyle/>
          <a:p>
            <a:fld id="{7D28CF7B-4400-F441-BE80-59F117495AED}" type="datetime1">
              <a:rPr lang="en-US" smtClean="0"/>
              <a:t>10/7/2022</a:t>
            </a:fld>
            <a:endParaRPr lang="en-US"/>
          </a:p>
        </p:txBody>
      </p:sp>
      <p:sp>
        <p:nvSpPr>
          <p:cNvPr id="5" name="Footer Placeholder 4">
            <a:extLst>
              <a:ext uri="{FF2B5EF4-FFF2-40B4-BE49-F238E27FC236}">
                <a16:creationId xmlns:a16="http://schemas.microsoft.com/office/drawing/2014/main" id="{FAD4174B-1D73-EE40-89FE-9D6E24D50DF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D4CB3EB9-CB61-0244-A731-72BF615DF311}"/>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863336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p:txBody>
          <a:bodyPr/>
          <a:lstStyle/>
          <a:p>
            <a:fld id="{93C81D46-4783-8A48-8B77-6BDE8A100E9A}" type="datetime1">
              <a:rPr lang="en-US" smtClean="0"/>
              <a:t>10/7/2022</a:t>
            </a:fld>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61174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771C-93F0-D443-AB56-1CE384E48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3B32D4-91F8-A34B-BBCC-8FAEF3F7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92B1-36EE-C943-AA05-536804CE0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B9135-5B35-E740-9168-5E5355941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E9BCA9-F2F6-5D41-A9D1-6FAD627C6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E02F-AF67-8C4C-BA68-DCC1819B6B6B}"/>
              </a:ext>
            </a:extLst>
          </p:cNvPr>
          <p:cNvSpPr>
            <a:spLocks noGrp="1"/>
          </p:cNvSpPr>
          <p:nvPr>
            <p:ph type="dt" sz="half" idx="10"/>
          </p:nvPr>
        </p:nvSpPr>
        <p:spPr/>
        <p:txBody>
          <a:bodyPr/>
          <a:lstStyle/>
          <a:p>
            <a:fld id="{43340820-3096-8A48-BBDD-A6347C24CDCB}" type="datetime1">
              <a:rPr lang="en-US" smtClean="0"/>
              <a:t>10/7/2022</a:t>
            </a:fld>
            <a:endParaRPr lang="en-US"/>
          </a:p>
        </p:txBody>
      </p:sp>
      <p:sp>
        <p:nvSpPr>
          <p:cNvPr id="8" name="Footer Placeholder 7">
            <a:extLst>
              <a:ext uri="{FF2B5EF4-FFF2-40B4-BE49-F238E27FC236}">
                <a16:creationId xmlns:a16="http://schemas.microsoft.com/office/drawing/2014/main" id="{3EBBC1A1-5E46-C446-A4B1-8A5E981ABED9}"/>
              </a:ext>
            </a:extLst>
          </p:cNvPr>
          <p:cNvSpPr>
            <a:spLocks noGrp="1"/>
          </p:cNvSpPr>
          <p:nvPr>
            <p:ph type="ftr" sz="quarter" idx="11"/>
          </p:nvPr>
        </p:nvSpPr>
        <p:spPr/>
        <p:txBody>
          <a:bodyPr/>
          <a:lstStyle/>
          <a:p>
            <a:r>
              <a:rPr lang="en-US"/>
              <a:t>WESTERN WASHINGTON UNIVERSITY</a:t>
            </a:r>
          </a:p>
        </p:txBody>
      </p:sp>
      <p:sp>
        <p:nvSpPr>
          <p:cNvPr id="9" name="Slide Number Placeholder 8">
            <a:extLst>
              <a:ext uri="{FF2B5EF4-FFF2-40B4-BE49-F238E27FC236}">
                <a16:creationId xmlns:a16="http://schemas.microsoft.com/office/drawing/2014/main" id="{725155FC-4E7B-544E-8D6A-F181BD6BBE2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2285053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FEF-334C-3349-B162-F4B2BAC4EA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44A49-237A-3B46-9FD7-15B2CD682A8B}"/>
              </a:ext>
            </a:extLst>
          </p:cNvPr>
          <p:cNvSpPr>
            <a:spLocks noGrp="1"/>
          </p:cNvSpPr>
          <p:nvPr>
            <p:ph type="dt" sz="half" idx="10"/>
          </p:nvPr>
        </p:nvSpPr>
        <p:spPr/>
        <p:txBody>
          <a:bodyPr/>
          <a:lstStyle/>
          <a:p>
            <a:fld id="{1FCD1542-9277-6543-A0A6-911115768131}" type="datetime1">
              <a:rPr lang="en-US" smtClean="0"/>
              <a:t>10/7/2022</a:t>
            </a:fld>
            <a:endParaRPr lang="en-US"/>
          </a:p>
        </p:txBody>
      </p:sp>
      <p:sp>
        <p:nvSpPr>
          <p:cNvPr id="4" name="Footer Placeholder 3">
            <a:extLst>
              <a:ext uri="{FF2B5EF4-FFF2-40B4-BE49-F238E27FC236}">
                <a16:creationId xmlns:a16="http://schemas.microsoft.com/office/drawing/2014/main" id="{760AE26E-B608-6D40-AD1F-03A46D10AC6A}"/>
              </a:ext>
            </a:extLst>
          </p:cNvPr>
          <p:cNvSpPr>
            <a:spLocks noGrp="1"/>
          </p:cNvSpPr>
          <p:nvPr>
            <p:ph type="ftr" sz="quarter" idx="11"/>
          </p:nvPr>
        </p:nvSpPr>
        <p:spPr/>
        <p:txBody>
          <a:bodyPr/>
          <a:lstStyle/>
          <a:p>
            <a:r>
              <a:rPr lang="en-US"/>
              <a:t>WESTERN WASHINGTON UNIVERSITY</a:t>
            </a:r>
          </a:p>
        </p:txBody>
      </p:sp>
      <p:sp>
        <p:nvSpPr>
          <p:cNvPr id="5" name="Slide Number Placeholder 4">
            <a:extLst>
              <a:ext uri="{FF2B5EF4-FFF2-40B4-BE49-F238E27FC236}">
                <a16:creationId xmlns:a16="http://schemas.microsoft.com/office/drawing/2014/main" id="{0206F6A6-91F5-844E-B84C-D2B60611F6F6}"/>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94981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77153-FBB3-CE4F-B6FE-B6B2FBA67966}"/>
              </a:ext>
            </a:extLst>
          </p:cNvPr>
          <p:cNvSpPr>
            <a:spLocks noGrp="1"/>
          </p:cNvSpPr>
          <p:nvPr>
            <p:ph type="dt" sz="half" idx="10"/>
          </p:nvPr>
        </p:nvSpPr>
        <p:spPr/>
        <p:txBody>
          <a:bodyPr/>
          <a:lstStyle/>
          <a:p>
            <a:fld id="{AB4EA4D3-42C3-6640-A20B-9DC3DB1A36E4}" type="datetime1">
              <a:rPr lang="en-US" smtClean="0"/>
              <a:t>10/7/2022</a:t>
            </a:fld>
            <a:endParaRPr lang="en-US"/>
          </a:p>
        </p:txBody>
      </p:sp>
      <p:sp>
        <p:nvSpPr>
          <p:cNvPr id="3" name="Footer Placeholder 2">
            <a:extLst>
              <a:ext uri="{FF2B5EF4-FFF2-40B4-BE49-F238E27FC236}">
                <a16:creationId xmlns:a16="http://schemas.microsoft.com/office/drawing/2014/main" id="{1054164C-1FCC-D34B-9FE1-A3F666209AA1}"/>
              </a:ext>
            </a:extLst>
          </p:cNvPr>
          <p:cNvSpPr>
            <a:spLocks noGrp="1"/>
          </p:cNvSpPr>
          <p:nvPr>
            <p:ph type="ftr" sz="quarter" idx="11"/>
          </p:nvPr>
        </p:nvSpPr>
        <p:spPr/>
        <p:txBody>
          <a:bodyPr/>
          <a:lstStyle/>
          <a:p>
            <a:r>
              <a:rPr lang="en-US"/>
              <a:t>WESTERN WASHINGTON UNIVERSITY</a:t>
            </a:r>
          </a:p>
        </p:txBody>
      </p:sp>
      <p:sp>
        <p:nvSpPr>
          <p:cNvPr id="4" name="Slide Number Placeholder 3">
            <a:extLst>
              <a:ext uri="{FF2B5EF4-FFF2-40B4-BE49-F238E27FC236}">
                <a16:creationId xmlns:a16="http://schemas.microsoft.com/office/drawing/2014/main" id="{C4A43295-9B39-C24C-ACC9-C60CC3871C6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343942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F2DA1-91B3-44B8-9856-5C3D29CCE851}"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13947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D507-956E-A841-A9E3-C76D4DBCF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932EE-9C38-E34F-9B0C-DAB2229D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6A31D-76DA-CD42-80C9-FC30F026E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B3650-0F7A-184C-BB42-1429C8A06E24}"/>
              </a:ext>
            </a:extLst>
          </p:cNvPr>
          <p:cNvSpPr>
            <a:spLocks noGrp="1"/>
          </p:cNvSpPr>
          <p:nvPr>
            <p:ph type="dt" sz="half" idx="10"/>
          </p:nvPr>
        </p:nvSpPr>
        <p:spPr/>
        <p:txBody>
          <a:bodyPr/>
          <a:lstStyle/>
          <a:p>
            <a:fld id="{9349CF00-F8F9-7342-921E-1AE39B549E33}" type="datetime1">
              <a:rPr lang="en-US" smtClean="0"/>
              <a:t>10/7/2022</a:t>
            </a:fld>
            <a:endParaRPr lang="en-US"/>
          </a:p>
        </p:txBody>
      </p:sp>
      <p:sp>
        <p:nvSpPr>
          <p:cNvPr id="6" name="Footer Placeholder 5">
            <a:extLst>
              <a:ext uri="{FF2B5EF4-FFF2-40B4-BE49-F238E27FC236}">
                <a16:creationId xmlns:a16="http://schemas.microsoft.com/office/drawing/2014/main" id="{066B25EB-7139-9D45-8A6C-F9C2F00A1A22}"/>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0AED5249-6491-1C41-8D9F-E1E4FF0D39B7}"/>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266175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418C-3065-EA40-B7B9-DB4BC3CBF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F2DD4-B82B-BE46-8F1C-E71C15ED0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5049DB8-AF45-3142-9FB5-17DF3B4DD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09000-D418-7F46-83C5-CCE35A197B26}"/>
              </a:ext>
            </a:extLst>
          </p:cNvPr>
          <p:cNvSpPr>
            <a:spLocks noGrp="1"/>
          </p:cNvSpPr>
          <p:nvPr>
            <p:ph type="dt" sz="half" idx="10"/>
          </p:nvPr>
        </p:nvSpPr>
        <p:spPr/>
        <p:txBody>
          <a:bodyPr/>
          <a:lstStyle/>
          <a:p>
            <a:fld id="{149CD281-0F1D-AA45-8040-007EE6ED5C28}" type="datetime1">
              <a:rPr lang="en-US" smtClean="0"/>
              <a:t>10/7/2022</a:t>
            </a:fld>
            <a:endParaRPr lang="en-US"/>
          </a:p>
        </p:txBody>
      </p:sp>
      <p:sp>
        <p:nvSpPr>
          <p:cNvPr id="6" name="Footer Placeholder 5">
            <a:extLst>
              <a:ext uri="{FF2B5EF4-FFF2-40B4-BE49-F238E27FC236}">
                <a16:creationId xmlns:a16="http://schemas.microsoft.com/office/drawing/2014/main" id="{31795E6F-F860-5841-91B1-3FE1EF8A1E98}"/>
              </a:ext>
            </a:extLst>
          </p:cNvPr>
          <p:cNvSpPr>
            <a:spLocks noGrp="1"/>
          </p:cNvSpPr>
          <p:nvPr>
            <p:ph type="ftr" sz="quarter" idx="11"/>
          </p:nvPr>
        </p:nvSpPr>
        <p:spPr/>
        <p:txBody>
          <a:bodyPr/>
          <a:lstStyle/>
          <a:p>
            <a:r>
              <a:rPr lang="en-US"/>
              <a:t>WESTERN WASHINGTON UNIVERSITY</a:t>
            </a:r>
          </a:p>
        </p:txBody>
      </p:sp>
      <p:sp>
        <p:nvSpPr>
          <p:cNvPr id="7" name="Slide Number Placeholder 6">
            <a:extLst>
              <a:ext uri="{FF2B5EF4-FFF2-40B4-BE49-F238E27FC236}">
                <a16:creationId xmlns:a16="http://schemas.microsoft.com/office/drawing/2014/main" id="{179B42C1-26BA-0340-98FB-6500C856916E}"/>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485395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92A2-5246-4343-9C18-02B6709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D69E1D-89CD-8E42-9EAE-4095EBE66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EDAEE-0448-A04F-AD47-CE90F60B0E56}"/>
              </a:ext>
            </a:extLst>
          </p:cNvPr>
          <p:cNvSpPr>
            <a:spLocks noGrp="1"/>
          </p:cNvSpPr>
          <p:nvPr>
            <p:ph type="dt" sz="half" idx="10"/>
          </p:nvPr>
        </p:nvSpPr>
        <p:spPr/>
        <p:txBody>
          <a:bodyPr/>
          <a:lstStyle/>
          <a:p>
            <a:fld id="{C7E58102-D13F-A74B-83C1-238F4E8CC2FC}" type="datetime1">
              <a:rPr lang="en-US" smtClean="0"/>
              <a:t>10/7/2022</a:t>
            </a:fld>
            <a:endParaRPr lang="en-US"/>
          </a:p>
        </p:txBody>
      </p:sp>
      <p:sp>
        <p:nvSpPr>
          <p:cNvPr id="5" name="Footer Placeholder 4">
            <a:extLst>
              <a:ext uri="{FF2B5EF4-FFF2-40B4-BE49-F238E27FC236}">
                <a16:creationId xmlns:a16="http://schemas.microsoft.com/office/drawing/2014/main" id="{876845BD-4DDD-CF48-A859-F655AD388352}"/>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7DF00C10-6CD8-5147-8447-EF3E6871B4B3}"/>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51763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5D36-395B-8345-A257-BB008FD655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639B80-9567-5F44-9E09-11F144DEC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57A04-C37F-E644-A233-E4B33088674A}"/>
              </a:ext>
            </a:extLst>
          </p:cNvPr>
          <p:cNvSpPr>
            <a:spLocks noGrp="1"/>
          </p:cNvSpPr>
          <p:nvPr>
            <p:ph type="dt" sz="half" idx="10"/>
          </p:nvPr>
        </p:nvSpPr>
        <p:spPr/>
        <p:txBody>
          <a:bodyPr/>
          <a:lstStyle/>
          <a:p>
            <a:fld id="{CD714779-1924-4745-9AE3-F1611852795E}" type="datetime1">
              <a:rPr lang="en-US" smtClean="0"/>
              <a:t>10/7/2022</a:t>
            </a:fld>
            <a:endParaRPr lang="en-US"/>
          </a:p>
        </p:txBody>
      </p:sp>
      <p:sp>
        <p:nvSpPr>
          <p:cNvPr id="5" name="Footer Placeholder 4">
            <a:extLst>
              <a:ext uri="{FF2B5EF4-FFF2-40B4-BE49-F238E27FC236}">
                <a16:creationId xmlns:a16="http://schemas.microsoft.com/office/drawing/2014/main" id="{9DBDF86A-A0AD-2046-BBEF-3DF7BF55818F}"/>
              </a:ext>
            </a:extLst>
          </p:cNvPr>
          <p:cNvSpPr>
            <a:spLocks noGrp="1"/>
          </p:cNvSpPr>
          <p:nvPr>
            <p:ph type="ftr" sz="quarter" idx="11"/>
          </p:nvPr>
        </p:nvSpPr>
        <p:spPr/>
        <p:txBody>
          <a:bodyPr/>
          <a:lstStyle/>
          <a:p>
            <a:r>
              <a:rPr lang="en-US"/>
              <a:t>WESTERN WASHINGTON UNIVERSITY</a:t>
            </a:r>
          </a:p>
        </p:txBody>
      </p:sp>
      <p:sp>
        <p:nvSpPr>
          <p:cNvPr id="6" name="Slide Number Placeholder 5">
            <a:extLst>
              <a:ext uri="{FF2B5EF4-FFF2-40B4-BE49-F238E27FC236}">
                <a16:creationId xmlns:a16="http://schemas.microsoft.com/office/drawing/2014/main" id="{3C1BBF2D-30F6-9E40-A806-5A16815BC5D0}"/>
              </a:ext>
            </a:extLst>
          </p:cNvPr>
          <p:cNvSpPr>
            <a:spLocks noGrp="1"/>
          </p:cNvSpPr>
          <p:nvPr>
            <p:ph type="sldNum" sz="quarter" idx="12"/>
          </p:nvPr>
        </p:nvSpPr>
        <p:spPr/>
        <p:txBody>
          <a:bodyPr/>
          <a:lstStyle/>
          <a:p>
            <a:fld id="{E8EF12A2-F582-F847-BCC6-22051BF33486}" type="slidenum">
              <a:rPr lang="en-US" smtClean="0"/>
              <a:t>‹#›</a:t>
            </a:fld>
            <a:endParaRPr lang="en-US"/>
          </a:p>
        </p:txBody>
      </p:sp>
    </p:spTree>
    <p:extLst>
      <p:ext uri="{BB962C8B-B14F-4D97-AF65-F5344CB8AC3E}">
        <p14:creationId xmlns:p14="http://schemas.microsoft.com/office/powerpoint/2010/main" val="1240040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2F7D-80D2-8244-8D39-1D31389FA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F7E0F-6944-7A4C-B0D8-114C54E6E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50AFA-F665-7948-BBB2-5CCFDFF92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50CE5F-C7EC-0348-880C-DBF37CF236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02AE867-9C34-A84D-9364-6F978CC0DE8B}"/>
              </a:ext>
            </a:extLst>
          </p:cNvPr>
          <p:cNvSpPr>
            <a:spLocks noGrp="1"/>
          </p:cNvSpPr>
          <p:nvPr>
            <p:ph type="ftr" sz="quarter" idx="11"/>
          </p:nvPr>
        </p:nvSpPr>
        <p:spPr>
          <a:xfrm>
            <a:off x="4038600" y="6356350"/>
            <a:ext cx="4114800" cy="365125"/>
          </a:xfrm>
          <a:prstGeom prst="rect">
            <a:avLst/>
          </a:prstGeom>
        </p:spPr>
        <p:txBody>
          <a:bodyPr/>
          <a:lstStyle/>
          <a:p>
            <a:r>
              <a:rPr lang="en-US"/>
              <a:t>WESTERN WASHINGTON UNIVERSITY | MAKE WAVES.</a:t>
            </a:r>
          </a:p>
        </p:txBody>
      </p:sp>
      <p:sp>
        <p:nvSpPr>
          <p:cNvPr id="7" name="Slide Number Placeholder 6">
            <a:extLst>
              <a:ext uri="{FF2B5EF4-FFF2-40B4-BE49-F238E27FC236}">
                <a16:creationId xmlns:a16="http://schemas.microsoft.com/office/drawing/2014/main" id="{7F5607DA-54AF-7E42-9BB8-99298CDE32E1}"/>
              </a:ext>
            </a:extLst>
          </p:cNvPr>
          <p:cNvSpPr>
            <a:spLocks noGrp="1"/>
          </p:cNvSpPr>
          <p:nvPr>
            <p:ph type="sldNum" sz="quarter" idx="12"/>
          </p:nvPr>
        </p:nvSpPr>
        <p:spPr/>
        <p:txBody>
          <a:bodyPr/>
          <a:lstStyle/>
          <a:p>
            <a:r>
              <a:rPr lang="en-US"/>
              <a:t>Slide </a:t>
            </a:r>
            <a:fld id="{E8EF12A2-F582-F847-BCC6-22051BF33486}" type="slidenum">
              <a:rPr lang="en-US" smtClean="0"/>
              <a:pPr/>
              <a:t>‹#›</a:t>
            </a:fld>
            <a:r>
              <a:rPr lang="en-US"/>
              <a:t> of 42</a:t>
            </a:r>
          </a:p>
          <a:p>
            <a:endParaRPr lang="en-US"/>
          </a:p>
        </p:txBody>
      </p:sp>
      <p:sp>
        <p:nvSpPr>
          <p:cNvPr id="8" name="Footer Placeholder 3">
            <a:extLst>
              <a:ext uri="{FF2B5EF4-FFF2-40B4-BE49-F238E27FC236}">
                <a16:creationId xmlns:a16="http://schemas.microsoft.com/office/drawing/2014/main" id="{B9A31E88-5FE5-C281-1F9D-6642CFBB4440}"/>
              </a:ext>
            </a:extLst>
          </p:cNvPr>
          <p:cNvSpPr txBox="1">
            <a:spLocks/>
          </p:cNvSpPr>
          <p:nvPr userDrawn="1"/>
        </p:nvSpPr>
        <p:spPr>
          <a:xfrm>
            <a:off x="0" y="6401707"/>
            <a:ext cx="12191999"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Tree>
    <p:extLst>
      <p:ext uri="{BB962C8B-B14F-4D97-AF65-F5344CB8AC3E}">
        <p14:creationId xmlns:p14="http://schemas.microsoft.com/office/powerpoint/2010/main" val="380703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89842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5F2DA1-91B3-44B8-9856-5C3D29CCE851}"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42987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F2DA1-91B3-44B8-9856-5C3D29CCE851}"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44765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F2DA1-91B3-44B8-9856-5C3D29CCE851}"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38820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399618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5F2DA1-91B3-44B8-9856-5C3D29CCE851}"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B87C8-6105-49EA-9F97-580582D32FCA}" type="slidenum">
              <a:rPr lang="en-US" smtClean="0"/>
              <a:t>‹#›</a:t>
            </a:fld>
            <a:endParaRPr lang="en-US"/>
          </a:p>
        </p:txBody>
      </p:sp>
    </p:spTree>
    <p:extLst>
      <p:ext uri="{BB962C8B-B14F-4D97-AF65-F5344CB8AC3E}">
        <p14:creationId xmlns:p14="http://schemas.microsoft.com/office/powerpoint/2010/main" val="201410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F2DA1-91B3-44B8-9856-5C3D29CCE851}" type="datetimeFigureOut">
              <a:rPr lang="en-US" smtClean="0"/>
              <a:t>10/7/2022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B87C8-6105-49EA-9F97-580582D32FCA}" type="slidenum">
              <a:rPr lang="en-US" smtClean="0"/>
              <a:t>‹#›</a:t>
            </a:fld>
            <a:endParaRPr lang="en-US"/>
          </a:p>
        </p:txBody>
      </p:sp>
    </p:spTree>
    <p:extLst>
      <p:ext uri="{BB962C8B-B14F-4D97-AF65-F5344CB8AC3E}">
        <p14:creationId xmlns:p14="http://schemas.microsoft.com/office/powerpoint/2010/main" val="3952660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1478D-5AD1-0D42-BF98-B5F0B230D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Regular" panose="020B0503050000020004" pitchFamily="34" charset="0"/>
              </a:defRPr>
            </a:lvl1pPr>
          </a:lstStyle>
          <a:p>
            <a:fld id="{785F2DA1-91B3-44B8-9856-5C3D29CCE851}" type="datetimeFigureOut">
              <a:rPr lang="en-US" smtClean="0"/>
              <a:t>10/7/2022</a:t>
            </a:fld>
            <a:endParaRPr lang="en-US"/>
          </a:p>
        </p:txBody>
      </p:sp>
      <p:sp>
        <p:nvSpPr>
          <p:cNvPr id="5" name="Footer Placeholder 4">
            <a:extLst>
              <a:ext uri="{FF2B5EF4-FFF2-40B4-BE49-F238E27FC236}">
                <a16:creationId xmlns:a16="http://schemas.microsoft.com/office/drawing/2014/main" id="{AB6B538E-D599-9546-B6C9-29BD917B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Regular" panose="020B0503050000020004" pitchFamily="34" charset="0"/>
              </a:defRPr>
            </a:lvl1pPr>
          </a:lstStyle>
          <a:p>
            <a:endParaRPr lang="en-US"/>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Regular" panose="020B0503050000020004" pitchFamily="34" charset="0"/>
              </a:defRPr>
            </a:lvl1pPr>
          </a:lstStyle>
          <a:p>
            <a:fld id="{280B87C8-6105-49EA-9F97-580582D32FCA}" type="slidenum">
              <a:rPr lang="en-US" smtClean="0"/>
              <a:t>‹#›</a:t>
            </a:fld>
            <a:endParaRPr lang="en-US"/>
          </a:p>
        </p:txBody>
      </p:sp>
    </p:spTree>
    <p:extLst>
      <p:ext uri="{BB962C8B-B14F-4D97-AF65-F5344CB8AC3E}">
        <p14:creationId xmlns:p14="http://schemas.microsoft.com/office/powerpoint/2010/main" val="3077138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1478D-5AD1-0D42-BF98-B5F0B230D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Fira Sans Regular" panose="020B0503050000020004" pitchFamily="34" charset="0"/>
              </a:defRPr>
            </a:lvl1pPr>
          </a:lstStyle>
          <a:p>
            <a:fld id="{D9904ED6-48CA-1048-8D22-120116D3ED95}" type="datetime1">
              <a:rPr lang="en-US" smtClean="0"/>
              <a:t>10/7/2022</a:t>
            </a:fld>
            <a:endParaRPr lang="en-US"/>
          </a:p>
        </p:txBody>
      </p:sp>
      <p:sp>
        <p:nvSpPr>
          <p:cNvPr id="5" name="Footer Placeholder 4">
            <a:extLst>
              <a:ext uri="{FF2B5EF4-FFF2-40B4-BE49-F238E27FC236}">
                <a16:creationId xmlns:a16="http://schemas.microsoft.com/office/drawing/2014/main" id="{AB6B538E-D599-9546-B6C9-29BD917BA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Fira Sans Regular" panose="020B0503050000020004" pitchFamily="34" charset="0"/>
              </a:defRPr>
            </a:lvl1pPr>
          </a:lstStyle>
          <a:p>
            <a:r>
              <a:rPr lang="en-US"/>
              <a:t>WESTERN WASHINGTON UNIVERSITY</a:t>
            </a:r>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Regular" panose="020B0503050000020004" pitchFamily="34" charset="0"/>
              </a:defRPr>
            </a:lvl1pPr>
          </a:lstStyle>
          <a:p>
            <a:fld id="{E8EF12A2-F582-F847-BCC6-22051BF33486}" type="slidenum">
              <a:rPr lang="en-US" smtClean="0"/>
              <a:pPr/>
              <a:t>‹#›</a:t>
            </a:fld>
            <a:endParaRPr lang="en-US"/>
          </a:p>
        </p:txBody>
      </p:sp>
    </p:spTree>
    <p:extLst>
      <p:ext uri="{BB962C8B-B14F-4D97-AF65-F5344CB8AC3E}">
        <p14:creationId xmlns:p14="http://schemas.microsoft.com/office/powerpoint/2010/main" val="882139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AD33-926F-4B42-9418-36DFA82CF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EABD1-B599-E640-A5BC-85ED9E398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9421EAE-B255-4343-A52E-927E9F9C8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Fira Sans Regular" panose="020B0503050000020004" pitchFamily="34" charset="0"/>
              </a:defRPr>
            </a:lvl1pPr>
          </a:lstStyle>
          <a:p>
            <a:r>
              <a:rPr lang="en-US"/>
              <a:t>Slide </a:t>
            </a:r>
            <a:fld id="{A826237F-5781-4E85-AB23-ED26ACAF9A9C}" type="slidenum">
              <a:rPr lang="en-US" smtClean="0"/>
              <a:pPr/>
              <a:t>‹#›</a:t>
            </a:fld>
            <a:r>
              <a:rPr lang="en-US"/>
              <a:t> of 42</a:t>
            </a:r>
          </a:p>
        </p:txBody>
      </p:sp>
    </p:spTree>
    <p:extLst>
      <p:ext uri="{BB962C8B-B14F-4D97-AF65-F5344CB8AC3E}">
        <p14:creationId xmlns:p14="http://schemas.microsoft.com/office/powerpoint/2010/main" val="2830034261"/>
      </p:ext>
    </p:extLst>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chemeClr val="tx1"/>
          </a:solidFill>
          <a:latin typeface="Montserrat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ra Sans Regular"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ra Sans Regular"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ra Sans Regular"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ra Sans Regular"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7.xml"/><Relationship Id="rId1" Type="http://schemas.openxmlformats.org/officeDocument/2006/relationships/themeOverride" Target="../theme/themeOverride1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C5D2-4240-0A43-8685-05E9C13BEC60}"/>
              </a:ext>
            </a:extLst>
          </p:cNvPr>
          <p:cNvSpPr>
            <a:spLocks noGrp="1"/>
          </p:cNvSpPr>
          <p:nvPr>
            <p:ph type="ctrTitle"/>
          </p:nvPr>
        </p:nvSpPr>
        <p:spPr>
          <a:xfrm>
            <a:off x="136901" y="762073"/>
            <a:ext cx="11918197" cy="2387600"/>
          </a:xfrm>
        </p:spPr>
        <p:txBody>
          <a:bodyPr/>
          <a:lstStyle/>
          <a:p>
            <a:r>
              <a:rPr lang="en-US" b="1">
                <a:solidFill>
                  <a:srgbClr val="0C8FD3"/>
                </a:solidFill>
                <a:latin typeface="Montserrat" pitchFamily="2" charset="77"/>
              </a:rPr>
              <a:t>University Advancement</a:t>
            </a:r>
          </a:p>
        </p:txBody>
      </p:sp>
      <p:cxnSp>
        <p:nvCxnSpPr>
          <p:cNvPr id="5" name="Straight Connector 4">
            <a:extLst>
              <a:ext uri="{FF2B5EF4-FFF2-40B4-BE49-F238E27FC236}">
                <a16:creationId xmlns:a16="http://schemas.microsoft.com/office/drawing/2014/main" id="{D06D2647-D4B0-3B4C-9DB3-CAEDB57E5600}"/>
              </a:ext>
            </a:extLst>
          </p:cNvPr>
          <p:cNvCxnSpPr>
            <a:cxnSpLocks/>
          </p:cNvCxnSpPr>
          <p:nvPr/>
        </p:nvCxnSpPr>
        <p:spPr>
          <a:xfrm>
            <a:off x="5116811" y="3280990"/>
            <a:ext cx="19583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A7A10395-B925-F140-AE3C-F8C4EBFE2BC4}"/>
              </a:ext>
            </a:extLst>
          </p:cNvPr>
          <p:cNvPicPr>
            <a:picLocks noChangeAspect="1"/>
          </p:cNvPicPr>
          <p:nvPr/>
        </p:nvPicPr>
        <p:blipFill>
          <a:blip r:embed="rId2"/>
          <a:stretch>
            <a:fillRect/>
          </a:stretch>
        </p:blipFill>
        <p:spPr>
          <a:xfrm>
            <a:off x="5116811" y="5029201"/>
            <a:ext cx="1958379" cy="1828799"/>
          </a:xfrm>
          <a:prstGeom prst="rect">
            <a:avLst/>
          </a:prstGeom>
        </p:spPr>
      </p:pic>
    </p:spTree>
    <p:extLst>
      <p:ext uri="{BB962C8B-B14F-4D97-AF65-F5344CB8AC3E}">
        <p14:creationId xmlns:p14="http://schemas.microsoft.com/office/powerpoint/2010/main" val="39698256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ADVANCEMENT SERVICES</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3E3A7994-9CF4-4E1A-89A5-28FCB5E2B523}"/>
              </a:ext>
            </a:extLst>
          </p:cNvPr>
          <p:cNvSpPr txBox="1"/>
          <p:nvPr/>
        </p:nvSpPr>
        <p:spPr>
          <a:xfrm>
            <a:off x="838200" y="1659692"/>
            <a:ext cx="11134241" cy="4924425"/>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600">
                <a:latin typeface="Fira Sans"/>
              </a:rPr>
              <a:t>Data Management: system implementation, maintenance, integrity, reporting</a:t>
            </a:r>
            <a:endParaRPr lang="en-US" sz="2600">
              <a:latin typeface="Calibri" panose="020F0502020204030204"/>
              <a:cs typeface="Calibri" panose="020F0502020204030204"/>
            </a:endParaRPr>
          </a:p>
          <a:p>
            <a:pPr marL="1371600" lvl="2" indent="-457200">
              <a:buFont typeface="Arial" panose="020B0604020202020204" pitchFamily="34" charset="0"/>
              <a:buChar char="•"/>
            </a:pPr>
            <a:r>
              <a:rPr lang="en-US" sz="2600">
                <a:latin typeface="Fira Sans"/>
              </a:rPr>
              <a:t>Manage advancement CRM (369,000+ records)</a:t>
            </a:r>
          </a:p>
          <a:p>
            <a:pPr marL="1371600" lvl="2" indent="-457200">
              <a:buFont typeface="Arial" panose="020B0604020202020204" pitchFamily="34" charset="0"/>
              <a:buChar char="•"/>
            </a:pPr>
            <a:r>
              <a:rPr lang="en-US" sz="2600">
                <a:latin typeface="Fira Sans"/>
              </a:rPr>
              <a:t>Manage digital platforms for event management, email, online giving, etc.</a:t>
            </a:r>
            <a:endParaRPr lang="en-US" sz="2600">
              <a:cs typeface="Calibri"/>
            </a:endParaRPr>
          </a:p>
          <a:p>
            <a:pPr marL="1371600" lvl="2" indent="-457200">
              <a:buFont typeface="Arial" panose="020B0604020202020204" pitchFamily="34" charset="0"/>
              <a:buChar char="•"/>
            </a:pPr>
            <a:r>
              <a:rPr lang="en-US" sz="2600">
                <a:latin typeface="Fira Sans"/>
              </a:rPr>
              <a:t>Coordination with central WWU IT</a:t>
            </a:r>
          </a:p>
          <a:p>
            <a:pPr marL="1371600" lvl="2" indent="-457200">
              <a:buFont typeface="Arial" panose="020B0604020202020204" pitchFamily="34" charset="0"/>
              <a:buChar char="•"/>
            </a:pPr>
            <a:r>
              <a:rPr lang="en-US" sz="2600">
                <a:latin typeface="Fira Sans"/>
              </a:rPr>
              <a:t>End-user training</a:t>
            </a:r>
          </a:p>
          <a:p>
            <a:pPr marL="914400" lvl="1" indent="-457200">
              <a:buFont typeface="Arial" panose="020B0604020202020204" pitchFamily="34" charset="0"/>
              <a:buChar char="•"/>
            </a:pPr>
            <a:r>
              <a:rPr lang="en-US" sz="2600">
                <a:latin typeface="Fira Sans"/>
              </a:rPr>
              <a:t>Gift Administration</a:t>
            </a:r>
          </a:p>
          <a:p>
            <a:pPr marL="1371600" lvl="2" indent="-457200">
              <a:buFont typeface="Arial" panose="020B0604020202020204" pitchFamily="34" charset="0"/>
              <a:buChar char="•"/>
            </a:pPr>
            <a:r>
              <a:rPr lang="en-US" sz="2600">
                <a:latin typeface="Fira Sans"/>
              </a:rPr>
              <a:t>Gift processing (almost 18,000 pledges and gifts annually)</a:t>
            </a:r>
            <a:endParaRPr lang="en-US" sz="2600">
              <a:latin typeface="Calibri" panose="020F0502020204030204"/>
              <a:cs typeface="Calibri" panose="020F0502020204030204"/>
            </a:endParaRPr>
          </a:p>
          <a:p>
            <a:pPr marL="1371600" lvl="2" indent="-457200">
              <a:buFont typeface="Arial" panose="020B0604020202020204" pitchFamily="34" charset="0"/>
              <a:buChar char="•"/>
            </a:pPr>
            <a:r>
              <a:rPr lang="en-US" sz="2600">
                <a:latin typeface="Fira Sans"/>
              </a:rPr>
              <a:t>WWU Foundation gift acknowledgements and receipts</a:t>
            </a:r>
          </a:p>
          <a:p>
            <a:pPr marL="1371600" lvl="2" indent="-457200">
              <a:buFont typeface="Arial" panose="020B0604020202020204" pitchFamily="34" charset="0"/>
              <a:buChar char="•"/>
            </a:pPr>
            <a:r>
              <a:rPr lang="en-US" sz="2600">
                <a:latin typeface="Fira Sans"/>
              </a:rPr>
              <a:t>Constituent bio updates</a:t>
            </a:r>
            <a:endParaRPr lang="en-US" sz="2600">
              <a:cs typeface="Calibri" panose="020F0502020204030204"/>
            </a:endParaRPr>
          </a:p>
          <a:p>
            <a:pPr marL="1371600" lvl="2" indent="-457200">
              <a:buFont typeface="Arial" panose="020B0604020202020204" pitchFamily="34" charset="0"/>
              <a:buChar char="•"/>
            </a:pPr>
            <a:endParaRPr lang="en-US" sz="2800">
              <a:latin typeface="Fira Sans"/>
              <a:cs typeface="Calibri" panose="020F0502020204030204"/>
            </a:endParaRPr>
          </a:p>
        </p:txBody>
      </p:sp>
    </p:spTree>
    <p:extLst>
      <p:ext uri="{BB962C8B-B14F-4D97-AF65-F5344CB8AC3E}">
        <p14:creationId xmlns:p14="http://schemas.microsoft.com/office/powerpoint/2010/main" val="204612720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a:rPr>
              <a:t>PROSPECT RESEARCH AND MANAGEMENT</a:t>
            </a:r>
            <a:endParaRPr lang="en-US" sz="3600">
              <a:solidFill>
                <a:srgbClr val="0C8FD3"/>
              </a:solidFill>
              <a:latin typeface="Montserrat BOLD" panose="00000800000000000000" pitchFamily="2" charset="0"/>
            </a:endParaRP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3E3A7994-9CF4-4E1A-89A5-28FCB5E2B523}"/>
              </a:ext>
            </a:extLst>
          </p:cNvPr>
          <p:cNvSpPr txBox="1"/>
          <p:nvPr/>
        </p:nvSpPr>
        <p:spPr>
          <a:xfrm>
            <a:off x="838200" y="1659692"/>
            <a:ext cx="11134241" cy="2246769"/>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a:latin typeface="Fira Sans"/>
                <a:cs typeface="Calibri" panose="020F0502020204030204"/>
              </a:rPr>
              <a:t>Partnering with frontline fundraisers to grow donor pipeline</a:t>
            </a:r>
          </a:p>
          <a:p>
            <a:pPr marL="914400" lvl="1" indent="-457200">
              <a:buFont typeface="Arial" panose="020B0604020202020204" pitchFamily="34" charset="0"/>
              <a:buChar char="•"/>
            </a:pPr>
            <a:r>
              <a:rPr lang="en-US" sz="2800">
                <a:latin typeface="Fira Sans"/>
                <a:cs typeface="Calibri" panose="020F0502020204030204"/>
              </a:rPr>
              <a:t>Portfolio management</a:t>
            </a:r>
          </a:p>
          <a:p>
            <a:pPr marL="914400" lvl="1" indent="-457200">
              <a:buFont typeface="Arial" panose="020B0604020202020204" pitchFamily="34" charset="0"/>
              <a:buChar char="•"/>
            </a:pPr>
            <a:r>
              <a:rPr lang="en-US" sz="2800">
                <a:latin typeface="Fira Sans"/>
                <a:cs typeface="Calibri" panose="020F0502020204030204"/>
              </a:rPr>
              <a:t>Gift officer metrics and goals</a:t>
            </a:r>
          </a:p>
          <a:p>
            <a:pPr marL="914400" lvl="1" indent="-457200">
              <a:buFont typeface="Arial" panose="020B0604020202020204" pitchFamily="34" charset="0"/>
              <a:buChar char="•"/>
            </a:pPr>
            <a:r>
              <a:rPr lang="en-US" sz="2800">
                <a:latin typeface="Fira Sans"/>
                <a:cs typeface="Calibri" panose="020F0502020204030204"/>
              </a:rPr>
              <a:t>Prospect profiles showing giving capacity, wealth indicators, affinity, etc.</a:t>
            </a:r>
          </a:p>
        </p:txBody>
      </p:sp>
    </p:spTree>
    <p:extLst>
      <p:ext uri="{BB962C8B-B14F-4D97-AF65-F5344CB8AC3E}">
        <p14:creationId xmlns:p14="http://schemas.microsoft.com/office/powerpoint/2010/main" val="218463241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F056AC89-4BAE-42D6-8157-C2C795688019}"/>
              </a:ext>
            </a:extLst>
          </p:cNvPr>
          <p:cNvGraphicFramePr>
            <a:graphicFrameLocks/>
          </p:cNvGraphicFramePr>
          <p:nvPr>
            <p:extLst>
              <p:ext uri="{D42A27DB-BD31-4B8C-83A1-F6EECF244321}">
                <p14:modId xmlns:p14="http://schemas.microsoft.com/office/powerpoint/2010/main" val="1658927637"/>
              </p:ext>
            </p:extLst>
          </p:nvPr>
        </p:nvGraphicFramePr>
        <p:xfrm>
          <a:off x="-1" y="1366526"/>
          <a:ext cx="11873501" cy="41249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FE05E7D-7C02-4183-BEC1-1978B3E77E1D}"/>
              </a:ext>
            </a:extLst>
          </p:cNvPr>
          <p:cNvSpPr txBox="1"/>
          <p:nvPr/>
        </p:nvSpPr>
        <p:spPr>
          <a:xfrm>
            <a:off x="0" y="5208032"/>
            <a:ext cx="12192000" cy="400110"/>
          </a:xfrm>
          <a:prstGeom prst="rect">
            <a:avLst/>
          </a:prstGeom>
          <a:noFill/>
        </p:spPr>
        <p:txBody>
          <a:bodyPr wrap="square" rtlCol="0">
            <a:spAutoFit/>
          </a:bodyPr>
          <a:lstStyle/>
          <a:p>
            <a:pPr algn="ctr"/>
            <a:r>
              <a:rPr lang="en-US" sz="2000" i="1">
                <a:latin typeface="Fira Sans" panose="020B0503050000020004" pitchFamily="34" charset="0"/>
              </a:rPr>
              <a:t>Wealth-rated constituents including alumni, </a:t>
            </a:r>
            <a:r>
              <a:rPr lang="en-US" i="1">
                <a:latin typeface="Fira Sans" panose="020B0503050000020004" pitchFamily="34" charset="0"/>
              </a:rPr>
              <a:t>donors</a:t>
            </a:r>
            <a:r>
              <a:rPr lang="en-US" sz="2000" i="1">
                <a:latin typeface="Fira Sans" panose="020B0503050000020004" pitchFamily="34" charset="0"/>
              </a:rPr>
              <a:t>, friends     Total = 265,977 records</a:t>
            </a:r>
          </a:p>
        </p:txBody>
      </p:sp>
      <p:sp>
        <p:nvSpPr>
          <p:cNvPr id="8" name="TextBox 7">
            <a:extLst>
              <a:ext uri="{FF2B5EF4-FFF2-40B4-BE49-F238E27FC236}">
                <a16:creationId xmlns:a16="http://schemas.microsoft.com/office/drawing/2014/main" id="{8FEA00B8-6798-4587-9DB5-5D5C7A69A448}"/>
              </a:ext>
            </a:extLst>
          </p:cNvPr>
          <p:cNvSpPr txBox="1"/>
          <p:nvPr/>
        </p:nvSpPr>
        <p:spPr>
          <a:xfrm>
            <a:off x="0" y="5731172"/>
            <a:ext cx="12192000" cy="400110"/>
          </a:xfrm>
          <a:prstGeom prst="rect">
            <a:avLst/>
          </a:prstGeom>
          <a:noFill/>
        </p:spPr>
        <p:txBody>
          <a:bodyPr wrap="square" rtlCol="0">
            <a:spAutoFit/>
          </a:bodyPr>
          <a:lstStyle/>
          <a:p>
            <a:pPr algn="ctr"/>
            <a:r>
              <a:rPr lang="en-US" sz="2000" i="1">
                <a:latin typeface="Fira Sans" panose="020B0503050000020004" pitchFamily="34" charset="0"/>
              </a:rPr>
              <a:t>Wealth-rated alumni (no donors or friends </a:t>
            </a:r>
            <a:r>
              <a:rPr lang="en-US" i="1">
                <a:latin typeface="Fira Sans" panose="020B0503050000020004" pitchFamily="34" charset="0"/>
              </a:rPr>
              <a:t>included</a:t>
            </a:r>
            <a:r>
              <a:rPr lang="en-US" sz="2000" i="1">
                <a:latin typeface="Fira Sans" panose="020B0503050000020004" pitchFamily="34" charset="0"/>
              </a:rPr>
              <a:t>)      Total = 91,128 records (unknown excluded)</a:t>
            </a:r>
          </a:p>
        </p:txBody>
      </p:sp>
      <p:sp>
        <p:nvSpPr>
          <p:cNvPr id="10" name="Title 1">
            <a:extLst>
              <a:ext uri="{FF2B5EF4-FFF2-40B4-BE49-F238E27FC236}">
                <a16:creationId xmlns:a16="http://schemas.microsoft.com/office/drawing/2014/main" id="{8C10D252-D453-4602-8DD8-A4CF07C1BDCE}"/>
              </a:ext>
            </a:extLst>
          </p:cNvPr>
          <p:cNvSpPr>
            <a:spLocks noGrp="1"/>
          </p:cNvSpPr>
          <p:nvPr>
            <p:ph type="title"/>
          </p:nvPr>
        </p:nvSpPr>
        <p:spPr>
          <a:xfrm>
            <a:off x="838200" y="265977"/>
            <a:ext cx="10515600" cy="1325563"/>
          </a:xfrm>
        </p:spPr>
        <p:txBody>
          <a:bodyPr>
            <a:normAutofit/>
          </a:bodyPr>
          <a:lstStyle/>
          <a:p>
            <a:r>
              <a:rPr lang="en-US" sz="3600">
                <a:solidFill>
                  <a:srgbClr val="0C8FD3"/>
                </a:solidFill>
                <a:latin typeface="Montserrat BOLD"/>
              </a:rPr>
              <a:t>WWU PROSPECT DATA</a:t>
            </a:r>
          </a:p>
        </p:txBody>
      </p:sp>
      <p:sp>
        <p:nvSpPr>
          <p:cNvPr id="12" name="Footer Placeholder 2">
            <a:extLst>
              <a:ext uri="{FF2B5EF4-FFF2-40B4-BE49-F238E27FC236}">
                <a16:creationId xmlns:a16="http://schemas.microsoft.com/office/drawing/2014/main" id="{E914579F-3BA8-4D11-A734-53B4F228F0D8}"/>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Tree>
    <p:extLst>
      <p:ext uri="{BB962C8B-B14F-4D97-AF65-F5344CB8AC3E}">
        <p14:creationId xmlns:p14="http://schemas.microsoft.com/office/powerpoint/2010/main" val="142400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51EEA700-B452-4A61-9BC7-55C4F1C028FF}"/>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itle 1">
            <a:extLst>
              <a:ext uri="{FF2B5EF4-FFF2-40B4-BE49-F238E27FC236}">
                <a16:creationId xmlns:a16="http://schemas.microsoft.com/office/drawing/2014/main" id="{ADB3FC47-7200-40EB-9CE9-AD9742B71920}"/>
              </a:ext>
            </a:extLst>
          </p:cNvPr>
          <p:cNvSpPr>
            <a:spLocks noGrp="1"/>
          </p:cNvSpPr>
          <p:nvPr>
            <p:ph type="title"/>
          </p:nvPr>
        </p:nvSpPr>
        <p:spPr>
          <a:xfrm>
            <a:off x="838200" y="265977"/>
            <a:ext cx="10515600" cy="1325563"/>
          </a:xfrm>
        </p:spPr>
        <p:txBody>
          <a:bodyPr>
            <a:normAutofit/>
          </a:bodyPr>
          <a:lstStyle/>
          <a:p>
            <a:r>
              <a:rPr lang="en-US" sz="3600">
                <a:solidFill>
                  <a:srgbClr val="0C8FD3"/>
                </a:solidFill>
                <a:latin typeface="Montserrat BOLD"/>
              </a:rPr>
              <a:t>WWU ALUMNI PROSPECT DATA</a:t>
            </a:r>
          </a:p>
        </p:txBody>
      </p:sp>
      <p:graphicFrame>
        <p:nvGraphicFramePr>
          <p:cNvPr id="8" name="Content Placeholder 9">
            <a:extLst>
              <a:ext uri="{FF2B5EF4-FFF2-40B4-BE49-F238E27FC236}">
                <a16:creationId xmlns:a16="http://schemas.microsoft.com/office/drawing/2014/main" id="{B1B94C57-E4D8-483B-B10B-D85C5C65019B}"/>
              </a:ext>
            </a:extLst>
          </p:cNvPr>
          <p:cNvGraphicFramePr>
            <a:graphicFrameLocks/>
          </p:cNvGraphicFramePr>
          <p:nvPr>
            <p:extLst>
              <p:ext uri="{D42A27DB-BD31-4B8C-83A1-F6EECF244321}">
                <p14:modId xmlns:p14="http://schemas.microsoft.com/office/powerpoint/2010/main" val="571533905"/>
              </p:ext>
            </p:extLst>
          </p:nvPr>
        </p:nvGraphicFramePr>
        <p:xfrm>
          <a:off x="400692" y="1425753"/>
          <a:ext cx="11671443" cy="45626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D8798E7-C965-4E10-AB20-7CE5696B11D8}"/>
              </a:ext>
            </a:extLst>
          </p:cNvPr>
          <p:cNvSpPr txBox="1"/>
          <p:nvPr/>
        </p:nvSpPr>
        <p:spPr>
          <a:xfrm>
            <a:off x="1" y="5988364"/>
            <a:ext cx="12192000" cy="400110"/>
          </a:xfrm>
          <a:prstGeom prst="rect">
            <a:avLst/>
          </a:prstGeom>
          <a:noFill/>
        </p:spPr>
        <p:txBody>
          <a:bodyPr wrap="square" rtlCol="0">
            <a:spAutoFit/>
          </a:bodyPr>
          <a:lstStyle/>
          <a:p>
            <a:pPr algn="ctr"/>
            <a:r>
              <a:rPr lang="en-US" sz="2000" i="1">
                <a:latin typeface="Fira Sans" panose="020B0503050000020004" pitchFamily="34" charset="0"/>
              </a:rPr>
              <a:t>Wealth-rated alumni (no donors or friends included)     Total = 91,128 records (unknown excluded)</a:t>
            </a:r>
          </a:p>
        </p:txBody>
      </p:sp>
    </p:spTree>
    <p:extLst>
      <p:ext uri="{BB962C8B-B14F-4D97-AF65-F5344CB8AC3E}">
        <p14:creationId xmlns:p14="http://schemas.microsoft.com/office/powerpoint/2010/main" val="91790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51EEA700-B452-4A61-9BC7-55C4F1C028FF}"/>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3" name="Title 1">
            <a:extLst>
              <a:ext uri="{FF2B5EF4-FFF2-40B4-BE49-F238E27FC236}">
                <a16:creationId xmlns:a16="http://schemas.microsoft.com/office/drawing/2014/main" id="{3D17A71A-EC52-488C-AB0D-4D57B89364F0}"/>
              </a:ext>
            </a:extLst>
          </p:cNvPr>
          <p:cNvSpPr>
            <a:spLocks noGrp="1"/>
          </p:cNvSpPr>
          <p:nvPr>
            <p:ph type="title"/>
          </p:nvPr>
        </p:nvSpPr>
        <p:spPr>
          <a:xfrm>
            <a:off x="838200" y="265977"/>
            <a:ext cx="10515600" cy="1325563"/>
          </a:xfrm>
        </p:spPr>
        <p:txBody>
          <a:bodyPr>
            <a:normAutofit/>
          </a:bodyPr>
          <a:lstStyle/>
          <a:p>
            <a:r>
              <a:rPr lang="en-US" sz="3600">
                <a:solidFill>
                  <a:srgbClr val="0C8FD3"/>
                </a:solidFill>
                <a:latin typeface="Montserrat BOLD"/>
              </a:rPr>
              <a:t>FY2023 KEY METRICS</a:t>
            </a:r>
          </a:p>
        </p:txBody>
      </p:sp>
      <p:graphicFrame>
        <p:nvGraphicFramePr>
          <p:cNvPr id="7" name="Table 5">
            <a:extLst>
              <a:ext uri="{FF2B5EF4-FFF2-40B4-BE49-F238E27FC236}">
                <a16:creationId xmlns:a16="http://schemas.microsoft.com/office/drawing/2014/main" id="{29C34E4B-DA3F-4B9A-97A5-6D006478C78E}"/>
              </a:ext>
            </a:extLst>
          </p:cNvPr>
          <p:cNvGraphicFramePr>
            <a:graphicFrameLocks/>
          </p:cNvGraphicFramePr>
          <p:nvPr>
            <p:extLst>
              <p:ext uri="{D42A27DB-BD31-4B8C-83A1-F6EECF244321}">
                <p14:modId xmlns:p14="http://schemas.microsoft.com/office/powerpoint/2010/main" val="3099684447"/>
              </p:ext>
            </p:extLst>
          </p:nvPr>
        </p:nvGraphicFramePr>
        <p:xfrm>
          <a:off x="887162" y="1832690"/>
          <a:ext cx="10466636" cy="2387504"/>
        </p:xfrm>
        <a:graphic>
          <a:graphicData uri="http://schemas.openxmlformats.org/drawingml/2006/table">
            <a:tbl>
              <a:tblPr firstRow="1" bandRow="1">
                <a:tableStyleId>{5C22544A-7EE6-4342-B048-85BDC9FD1C3A}</a:tableStyleId>
              </a:tblPr>
              <a:tblGrid>
                <a:gridCol w="3396899">
                  <a:extLst>
                    <a:ext uri="{9D8B030D-6E8A-4147-A177-3AD203B41FA5}">
                      <a16:colId xmlns:a16="http://schemas.microsoft.com/office/drawing/2014/main" val="673095777"/>
                    </a:ext>
                  </a:extLst>
                </a:gridCol>
                <a:gridCol w="2093393">
                  <a:extLst>
                    <a:ext uri="{9D8B030D-6E8A-4147-A177-3AD203B41FA5}">
                      <a16:colId xmlns:a16="http://schemas.microsoft.com/office/drawing/2014/main" val="1737782124"/>
                    </a:ext>
                  </a:extLst>
                </a:gridCol>
                <a:gridCol w="2424132">
                  <a:extLst>
                    <a:ext uri="{9D8B030D-6E8A-4147-A177-3AD203B41FA5}">
                      <a16:colId xmlns:a16="http://schemas.microsoft.com/office/drawing/2014/main" val="272191199"/>
                    </a:ext>
                  </a:extLst>
                </a:gridCol>
                <a:gridCol w="2552212">
                  <a:extLst>
                    <a:ext uri="{9D8B030D-6E8A-4147-A177-3AD203B41FA5}">
                      <a16:colId xmlns:a16="http://schemas.microsoft.com/office/drawing/2014/main" val="1128477766"/>
                    </a:ext>
                  </a:extLst>
                </a:gridCol>
              </a:tblGrid>
              <a:tr h="369745">
                <a:tc>
                  <a:txBody>
                    <a:bodyPr/>
                    <a:lstStyle/>
                    <a:p>
                      <a:endParaRPr lang="en-US">
                        <a:latin typeface="Fira Sans" panose="020B0503050000020004" pitchFamily="34" charset="0"/>
                      </a:endParaRPr>
                    </a:p>
                  </a:txBody>
                  <a:tcPr/>
                </a:tc>
                <a:tc>
                  <a:txBody>
                    <a:bodyPr/>
                    <a:lstStyle/>
                    <a:p>
                      <a:r>
                        <a:rPr lang="en-US">
                          <a:latin typeface="Fira Sans"/>
                        </a:rPr>
                        <a:t>FY2023 Goal</a:t>
                      </a:r>
                    </a:p>
                  </a:txBody>
                  <a:tcPr/>
                </a:tc>
                <a:tc>
                  <a:txBody>
                    <a:bodyPr/>
                    <a:lstStyle/>
                    <a:p>
                      <a:r>
                        <a:rPr lang="en-US">
                          <a:latin typeface="Fira Sans"/>
                        </a:rPr>
                        <a:t>FY2022</a:t>
                      </a:r>
                      <a:endParaRPr lang="en-US">
                        <a:latin typeface="Fira Sans" panose="020B0503050000020004" pitchFamily="34" charset="0"/>
                      </a:endParaRPr>
                    </a:p>
                  </a:txBody>
                  <a:tcPr/>
                </a:tc>
                <a:tc>
                  <a:txBody>
                    <a:bodyPr/>
                    <a:lstStyle/>
                    <a:p>
                      <a:r>
                        <a:rPr lang="en-US">
                          <a:latin typeface="Fira Sans"/>
                        </a:rPr>
                        <a:t>FY2021</a:t>
                      </a:r>
                    </a:p>
                  </a:txBody>
                  <a:tcPr/>
                </a:tc>
                <a:extLst>
                  <a:ext uri="{0D108BD9-81ED-4DB2-BD59-A6C34878D82A}">
                    <a16:rowId xmlns:a16="http://schemas.microsoft.com/office/drawing/2014/main" val="210743368"/>
                  </a:ext>
                </a:extLst>
              </a:tr>
              <a:tr h="638189">
                <a:tc>
                  <a:txBody>
                    <a:bodyPr/>
                    <a:lstStyle/>
                    <a:p>
                      <a:r>
                        <a:rPr lang="en-US" dirty="0">
                          <a:latin typeface="Fira Sans"/>
                        </a:rPr>
                        <a:t>Fundraising to Date</a:t>
                      </a:r>
                    </a:p>
                  </a:txBody>
                  <a:tcPr/>
                </a:tc>
                <a:tc>
                  <a:txBody>
                    <a:bodyPr/>
                    <a:lstStyle/>
                    <a:p>
                      <a:r>
                        <a:rPr lang="en-US">
                          <a:latin typeface="Fira Sans"/>
                        </a:rPr>
                        <a:t>$21,000,000</a:t>
                      </a:r>
                      <a:endParaRPr lang="en-US">
                        <a:latin typeface="Fira Sans" panose="020B0503050000020004" pitchFamily="34" charset="0"/>
                      </a:endParaRPr>
                    </a:p>
                  </a:txBody>
                  <a:tcPr/>
                </a:tc>
                <a:tc>
                  <a:txBody>
                    <a:bodyPr/>
                    <a:lstStyle/>
                    <a:p>
                      <a:r>
                        <a:rPr lang="en-US">
                          <a:latin typeface="Fira Sans"/>
                        </a:rPr>
                        <a:t>$17,437,556</a:t>
                      </a:r>
                    </a:p>
                    <a:p>
                      <a:pPr lvl="0">
                        <a:buNone/>
                      </a:pPr>
                      <a:r>
                        <a:rPr lang="en-US">
                          <a:latin typeface="Fira Sans"/>
                        </a:rPr>
                        <a:t>62% increase</a:t>
                      </a:r>
                    </a:p>
                  </a:txBody>
                  <a:tcPr/>
                </a:tc>
                <a:tc>
                  <a:txBody>
                    <a:bodyPr/>
                    <a:lstStyle/>
                    <a:p>
                      <a:r>
                        <a:rPr lang="en-US">
                          <a:latin typeface="Fira Sans"/>
                        </a:rPr>
                        <a:t>$10,773,725</a:t>
                      </a:r>
                    </a:p>
                  </a:txBody>
                  <a:tcPr/>
                </a:tc>
                <a:extLst>
                  <a:ext uri="{0D108BD9-81ED-4DB2-BD59-A6C34878D82A}">
                    <a16:rowId xmlns:a16="http://schemas.microsoft.com/office/drawing/2014/main" val="1925003682"/>
                  </a:ext>
                </a:extLst>
              </a:tr>
              <a:tr h="369745">
                <a:tc>
                  <a:txBody>
                    <a:bodyPr/>
                    <a:lstStyle/>
                    <a:p>
                      <a:r>
                        <a:rPr lang="en-US">
                          <a:latin typeface="Fira Sans"/>
                        </a:rPr>
                        <a:t>% of Alumni Who Give</a:t>
                      </a:r>
                    </a:p>
                  </a:txBody>
                  <a:tcPr/>
                </a:tc>
                <a:tc>
                  <a:txBody>
                    <a:bodyPr/>
                    <a:lstStyle/>
                    <a:p>
                      <a:r>
                        <a:rPr lang="en-US">
                          <a:latin typeface="Fira Sans"/>
                        </a:rPr>
                        <a:t>n/a</a:t>
                      </a:r>
                    </a:p>
                  </a:txBody>
                  <a:tcPr/>
                </a:tc>
                <a:tc>
                  <a:txBody>
                    <a:bodyPr/>
                    <a:lstStyle/>
                    <a:p>
                      <a:r>
                        <a:rPr lang="en-US">
                          <a:latin typeface="Fira Sans"/>
                        </a:rPr>
                        <a:t>3.04%</a:t>
                      </a:r>
                    </a:p>
                  </a:txBody>
                  <a:tcPr/>
                </a:tc>
                <a:tc>
                  <a:txBody>
                    <a:bodyPr/>
                    <a:lstStyle/>
                    <a:p>
                      <a:r>
                        <a:rPr lang="en-US">
                          <a:latin typeface="Fira Sans"/>
                        </a:rPr>
                        <a:t>3.58%</a:t>
                      </a:r>
                    </a:p>
                  </a:txBody>
                  <a:tcPr/>
                </a:tc>
                <a:extLst>
                  <a:ext uri="{0D108BD9-81ED-4DB2-BD59-A6C34878D82A}">
                    <a16:rowId xmlns:a16="http://schemas.microsoft.com/office/drawing/2014/main" val="3512113976"/>
                  </a:ext>
                </a:extLst>
              </a:tr>
              <a:tr h="638189">
                <a:tc>
                  <a:txBody>
                    <a:bodyPr/>
                    <a:lstStyle/>
                    <a:p>
                      <a:r>
                        <a:rPr lang="en-US">
                          <a:latin typeface="Fira Sans"/>
                        </a:rPr>
                        <a:t>% of Donors Who Are Alumni</a:t>
                      </a:r>
                    </a:p>
                  </a:txBody>
                  <a:tcPr/>
                </a:tc>
                <a:tc>
                  <a:txBody>
                    <a:bodyPr/>
                    <a:lstStyle/>
                    <a:p>
                      <a:r>
                        <a:rPr lang="en-US">
                          <a:latin typeface="Fira Sans"/>
                        </a:rPr>
                        <a:t>n/a</a:t>
                      </a:r>
                    </a:p>
                  </a:txBody>
                  <a:tcPr/>
                </a:tc>
                <a:tc>
                  <a:txBody>
                    <a:bodyPr/>
                    <a:lstStyle/>
                    <a:p>
                      <a:r>
                        <a:rPr lang="en-US">
                          <a:latin typeface="Fira Sans"/>
                        </a:rPr>
                        <a:t>46.28%</a:t>
                      </a:r>
                    </a:p>
                  </a:txBody>
                  <a:tcPr/>
                </a:tc>
                <a:tc>
                  <a:txBody>
                    <a:bodyPr/>
                    <a:lstStyle/>
                    <a:p>
                      <a:r>
                        <a:rPr lang="en-US">
                          <a:latin typeface="Fira Sans"/>
                        </a:rPr>
                        <a:t>55.90%</a:t>
                      </a:r>
                    </a:p>
                  </a:txBody>
                  <a:tcPr/>
                </a:tc>
                <a:extLst>
                  <a:ext uri="{0D108BD9-81ED-4DB2-BD59-A6C34878D82A}">
                    <a16:rowId xmlns:a16="http://schemas.microsoft.com/office/drawing/2014/main" val="528368265"/>
                  </a:ext>
                </a:extLst>
              </a:tr>
              <a:tr h="369745">
                <a:tc>
                  <a:txBody>
                    <a:bodyPr/>
                    <a:lstStyle/>
                    <a:p>
                      <a:r>
                        <a:rPr lang="en-US">
                          <a:latin typeface="Fira Sans"/>
                        </a:rPr>
                        <a:t>% of $ From Alumni</a:t>
                      </a:r>
                    </a:p>
                  </a:txBody>
                  <a:tcPr/>
                </a:tc>
                <a:tc>
                  <a:txBody>
                    <a:bodyPr/>
                    <a:lstStyle/>
                    <a:p>
                      <a:r>
                        <a:rPr lang="en-US">
                          <a:latin typeface="Fira Sans"/>
                        </a:rPr>
                        <a:t>n/a</a:t>
                      </a:r>
                    </a:p>
                  </a:txBody>
                  <a:tcPr/>
                </a:tc>
                <a:tc>
                  <a:txBody>
                    <a:bodyPr/>
                    <a:lstStyle/>
                    <a:p>
                      <a:r>
                        <a:rPr lang="en-US">
                          <a:latin typeface="Fira Sans"/>
                        </a:rPr>
                        <a:t>39.94%</a:t>
                      </a:r>
                    </a:p>
                  </a:txBody>
                  <a:tcPr/>
                </a:tc>
                <a:tc>
                  <a:txBody>
                    <a:bodyPr/>
                    <a:lstStyle/>
                    <a:p>
                      <a:r>
                        <a:rPr lang="en-US" dirty="0">
                          <a:latin typeface="Fira Sans"/>
                        </a:rPr>
                        <a:t>26.81%</a:t>
                      </a:r>
                    </a:p>
                  </a:txBody>
                  <a:tcPr/>
                </a:tc>
                <a:extLst>
                  <a:ext uri="{0D108BD9-81ED-4DB2-BD59-A6C34878D82A}">
                    <a16:rowId xmlns:a16="http://schemas.microsoft.com/office/drawing/2014/main" val="1435149287"/>
                  </a:ext>
                </a:extLst>
              </a:tr>
            </a:tbl>
          </a:graphicData>
        </a:graphic>
      </p:graphicFrame>
      <p:sp>
        <p:nvSpPr>
          <p:cNvPr id="9" name="TextBox 8">
            <a:extLst>
              <a:ext uri="{FF2B5EF4-FFF2-40B4-BE49-F238E27FC236}">
                <a16:creationId xmlns:a16="http://schemas.microsoft.com/office/drawing/2014/main" id="{DAF64DFD-736B-4366-8F10-583D00761D5F}"/>
              </a:ext>
            </a:extLst>
          </p:cNvPr>
          <p:cNvSpPr txBox="1"/>
          <p:nvPr/>
        </p:nvSpPr>
        <p:spPr>
          <a:xfrm>
            <a:off x="-1555" y="4466941"/>
            <a:ext cx="12195407" cy="400110"/>
          </a:xfrm>
          <a:prstGeom prst="rect">
            <a:avLst/>
          </a:prstGeom>
          <a:noFill/>
        </p:spPr>
        <p:txBody>
          <a:bodyPr wrap="square" lIns="91440" tIns="45720" rIns="91440" bIns="45720" rtlCol="0" anchor="t">
            <a:spAutoFit/>
          </a:bodyPr>
          <a:lstStyle/>
          <a:p>
            <a:pPr algn="ctr"/>
            <a:r>
              <a:rPr lang="en-US" sz="2000">
                <a:latin typeface="Fira Sans"/>
              </a:rPr>
              <a:t>We are also working to add the median of our Engagement Score, which is currently under review.</a:t>
            </a:r>
            <a:endParaRPr lang="en-US"/>
          </a:p>
        </p:txBody>
      </p:sp>
    </p:spTree>
    <p:extLst>
      <p:ext uri="{BB962C8B-B14F-4D97-AF65-F5344CB8AC3E}">
        <p14:creationId xmlns:p14="http://schemas.microsoft.com/office/powerpoint/2010/main" val="53619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297079"/>
            <a:ext cx="10515600" cy="1325563"/>
          </a:xfrm>
        </p:spPr>
        <p:txBody>
          <a:bodyPr>
            <a:normAutofit/>
          </a:bodyPr>
          <a:lstStyle/>
          <a:p>
            <a:r>
              <a:rPr lang="en-US" sz="3600">
                <a:solidFill>
                  <a:srgbClr val="0C8FD3"/>
                </a:solidFill>
                <a:latin typeface="Montserrat BOLD" panose="00000800000000000000" pitchFamily="2" charset="0"/>
              </a:rPr>
              <a:t>MAJOR GIFTS AND ESTATE PLANNING</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A56475E9-812D-4AC7-BB74-B10897CB3845}"/>
              </a:ext>
            </a:extLst>
          </p:cNvPr>
          <p:cNvSpPr txBox="1"/>
          <p:nvPr/>
        </p:nvSpPr>
        <p:spPr>
          <a:xfrm>
            <a:off x="838200" y="1443038"/>
            <a:ext cx="10515600" cy="5509200"/>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a:latin typeface="Fira Sans"/>
              </a:rPr>
              <a:t>Centralized Model based on a capacity analysis </a:t>
            </a:r>
            <a:endParaRPr lang="en-US" sz="2000">
              <a:latin typeface="Fira Sans" panose="020B0503050000020004" pitchFamily="34" charset="0"/>
            </a:endParaRPr>
          </a:p>
          <a:p>
            <a:pPr marL="800100" lvl="1" indent="-342900">
              <a:buFont typeface="Arial" panose="020B0604020202020204" pitchFamily="34" charset="0"/>
              <a:buChar char="•"/>
            </a:pPr>
            <a:r>
              <a:rPr lang="en-US" sz="2000">
                <a:latin typeface="Fira Sans"/>
              </a:rPr>
              <a:t>Development professionals strategically placed at each level of the pipeline: </a:t>
            </a:r>
            <a:endParaRPr lang="en-US" sz="2000">
              <a:latin typeface="Fira Sans" panose="020B0503050000020004" pitchFamily="34" charset="0"/>
            </a:endParaRPr>
          </a:p>
          <a:p>
            <a:pPr marL="1257300" lvl="2" indent="-342900">
              <a:buFont typeface="Arial" panose="020B0604020202020204" pitchFamily="34" charset="0"/>
              <a:buChar char="•"/>
            </a:pPr>
            <a:r>
              <a:rPr lang="en-US" sz="2000">
                <a:latin typeface="Fira Sans"/>
              </a:rPr>
              <a:t>$250,000 + Principal Gifts </a:t>
            </a:r>
            <a:endParaRPr lang="en-US" sz="2000">
              <a:latin typeface="Fira Sans" panose="020B0503050000020004" pitchFamily="34" charset="0"/>
            </a:endParaRPr>
          </a:p>
          <a:p>
            <a:pPr marL="1257300" lvl="2" indent="-342900">
              <a:buFont typeface="Arial" panose="020B0604020202020204" pitchFamily="34" charset="0"/>
              <a:buChar char="•"/>
            </a:pPr>
            <a:r>
              <a:rPr lang="en-US" sz="2000">
                <a:latin typeface="Fira Sans"/>
              </a:rPr>
              <a:t>$25,000 + Major Gifts </a:t>
            </a:r>
            <a:endParaRPr lang="en-US" sz="2000">
              <a:latin typeface="Fira Sans" panose="020B0503050000020004" pitchFamily="34" charset="0"/>
            </a:endParaRPr>
          </a:p>
          <a:p>
            <a:pPr marL="1257300" lvl="2" indent="-342900">
              <a:buFont typeface="Arial" panose="020B0604020202020204" pitchFamily="34" charset="0"/>
              <a:buChar char="•"/>
            </a:pPr>
            <a:r>
              <a:rPr lang="en-US" sz="2000">
                <a:latin typeface="Fira Sans"/>
              </a:rPr>
              <a:t>$1,000 + Mid-level gifts</a:t>
            </a:r>
          </a:p>
          <a:p>
            <a:pPr marL="800100" lvl="1" indent="-342900">
              <a:buFont typeface="Arial" panose="020B0604020202020204" pitchFamily="34" charset="0"/>
              <a:buChar char="•"/>
            </a:pPr>
            <a:r>
              <a:rPr lang="en-US" sz="2000">
                <a:latin typeface="Fira Sans"/>
              </a:rPr>
              <a:t>Team of gift officers dedicated to securing gifts in support of fundraising priorities across the University</a:t>
            </a:r>
          </a:p>
          <a:p>
            <a:pPr marL="800100" lvl="1" indent="-342900">
              <a:buFont typeface="Arial" panose="020B0604020202020204" pitchFamily="34" charset="0"/>
              <a:buChar char="•"/>
            </a:pPr>
            <a:r>
              <a:rPr lang="en-US" sz="2000">
                <a:latin typeface="Fira Sans"/>
              </a:rPr>
              <a:t>Prospect driven fundraising strategies </a:t>
            </a:r>
            <a:endParaRPr lang="en-US" sz="2000">
              <a:latin typeface="Fira Sans" panose="020B0503050000020004" pitchFamily="34" charset="0"/>
            </a:endParaRPr>
          </a:p>
          <a:p>
            <a:pPr marL="800100" lvl="1" indent="-342900">
              <a:buFont typeface="Arial" panose="020B0604020202020204" pitchFamily="34" charset="0"/>
              <a:buChar char="•"/>
            </a:pPr>
            <a:r>
              <a:rPr lang="en-US" sz="2000">
                <a:latin typeface="Fira Sans"/>
              </a:rPr>
              <a:t>Regional outreach to areas with concentrations of high net worth, high affinity prospects</a:t>
            </a:r>
          </a:p>
          <a:p>
            <a:pPr marL="800100" lvl="1" indent="-342900">
              <a:buFont typeface="Arial" panose="020B0604020202020204" pitchFamily="34" charset="0"/>
              <a:buChar char="•"/>
            </a:pPr>
            <a:r>
              <a:rPr lang="en-US" sz="2000">
                <a:latin typeface="Fira Sans"/>
              </a:rPr>
              <a:t>Professional Development focused on best practices to empower gift officers to more effectively penetrate the prospect pool and secure increased support for the institution</a:t>
            </a:r>
          </a:p>
          <a:p>
            <a:pPr marL="800100" lvl="1" indent="-342900">
              <a:buFont typeface="Arial" panose="020B0604020202020204" pitchFamily="34" charset="0"/>
              <a:buChar char="•"/>
            </a:pPr>
            <a:r>
              <a:rPr lang="en-US" sz="2000">
                <a:latin typeface="Fira Sans"/>
              </a:rPr>
              <a:t>Estate Planning: Director of Planned Giving, and all gift officers trained and actively asking for estate gifts as a part of their major gift fundraising strategies</a:t>
            </a:r>
          </a:p>
          <a:p>
            <a:pPr marL="800100" lvl="1" indent="-342900">
              <a:buFont typeface="Arial" panose="020B0604020202020204" pitchFamily="34" charset="0"/>
              <a:buChar char="•"/>
            </a:pPr>
            <a:endParaRPr lang="en-US" sz="2400">
              <a:latin typeface="Fira Sans" panose="020B0503050000020004" pitchFamily="34" charset="0"/>
            </a:endParaRPr>
          </a:p>
          <a:p>
            <a:pPr marL="800100" lvl="1" indent="-342900">
              <a:buFont typeface="Arial" panose="020B0604020202020204" pitchFamily="34" charset="0"/>
              <a:buChar char="•"/>
            </a:pPr>
            <a:endParaRPr lang="en-US" sz="2800">
              <a:latin typeface="Fira Sans" panose="020B0503050000020004" pitchFamily="34" charset="0"/>
            </a:endParaRPr>
          </a:p>
        </p:txBody>
      </p:sp>
    </p:spTree>
    <p:extLst>
      <p:ext uri="{BB962C8B-B14F-4D97-AF65-F5344CB8AC3E}">
        <p14:creationId xmlns:p14="http://schemas.microsoft.com/office/powerpoint/2010/main" val="7211763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a:rPr>
              <a:t>CORPORATE AND FOUNDATION RELATIONS (CFR)</a:t>
            </a:r>
            <a:endParaRPr lang="en-US" sz="3600">
              <a:solidFill>
                <a:srgbClr val="0C8FD3"/>
              </a:solidFill>
              <a:latin typeface="Montserrat BOLD" panose="00000800000000000000" pitchFamily="2" charset="0"/>
            </a:endParaRP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A56475E9-812D-4AC7-BB74-B10897CB3845}"/>
              </a:ext>
            </a:extLst>
          </p:cNvPr>
          <p:cNvSpPr txBox="1"/>
          <p:nvPr/>
        </p:nvSpPr>
        <p:spPr>
          <a:xfrm>
            <a:off x="838200" y="1932895"/>
            <a:ext cx="10733314" cy="4093428"/>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000">
                <a:latin typeface="Fira Sans"/>
              </a:rPr>
              <a:t>CFR team is part of the centralized model for fundraising across all university units</a:t>
            </a:r>
            <a:endParaRPr lang="en-US">
              <a:latin typeface="Calibri" panose="020F0502020204030204"/>
              <a:cs typeface="Calibri" panose="020F0502020204030204"/>
            </a:endParaRPr>
          </a:p>
          <a:p>
            <a:pPr marL="800100" lvl="1" indent="-342900">
              <a:buFont typeface="Arial" panose="020B0604020202020204" pitchFamily="34" charset="0"/>
              <a:buChar char="•"/>
            </a:pPr>
            <a:r>
              <a:rPr lang="en-US" sz="2000">
                <a:latin typeface="Fira Sans"/>
              </a:rPr>
              <a:t>Provide strategic management of corporate and foundation relationships toward successful solicitation of cash and in-kind gifts, with an emphasis on major ($25K+) and principal ($250K+) gifts</a:t>
            </a:r>
          </a:p>
          <a:p>
            <a:pPr marL="800100" lvl="1" indent="-342900">
              <a:buFont typeface="Arial" panose="020B0604020202020204" pitchFamily="34" charset="0"/>
              <a:buChar char="•"/>
            </a:pPr>
            <a:r>
              <a:rPr lang="en-US" sz="2000">
                <a:latin typeface="Fira Sans"/>
              </a:rPr>
              <a:t>Oversees the development of mutually beneficial relationships that lead to strategic partnerships, including the development of comprehensive corporate partnership agreements and sponsorships packages</a:t>
            </a:r>
          </a:p>
          <a:p>
            <a:pPr marL="800100" lvl="1" indent="-342900">
              <a:buFont typeface="Arial" panose="020B0604020202020204" pitchFamily="34" charset="0"/>
              <a:buChar char="•"/>
            </a:pPr>
            <a:r>
              <a:rPr lang="en-US" sz="2000">
                <a:latin typeface="Fira Sans"/>
              </a:rPr>
              <a:t>Oversees the discovery, cultivation, solicitation, and stewardship of gifts and philanthropic grants from foundations and corporations</a:t>
            </a:r>
          </a:p>
          <a:p>
            <a:pPr marL="800100" lvl="1" indent="-342900">
              <a:buFont typeface="Arial" panose="020B0604020202020204" pitchFamily="34" charset="0"/>
              <a:buChar char="•"/>
            </a:pPr>
            <a:r>
              <a:rPr lang="en-US" sz="2000">
                <a:latin typeface="Fira Sans"/>
              </a:rPr>
              <a:t>Works closely with faculty and staff to identify funding opportunities and to develop successful grant proposals</a:t>
            </a:r>
          </a:p>
          <a:p>
            <a:pPr marL="800100" lvl="1" indent="-342900">
              <a:buFont typeface="Arial" panose="020B0604020202020204" pitchFamily="34" charset="0"/>
              <a:buChar char="•"/>
            </a:pPr>
            <a:r>
              <a:rPr lang="en-US" sz="2000">
                <a:latin typeface="Fira Sans"/>
              </a:rPr>
              <a:t>Provides training to strengthen faculty and staff skills and ability to seek and secure philanthropic support</a:t>
            </a:r>
          </a:p>
        </p:txBody>
      </p:sp>
    </p:spTree>
    <p:extLst>
      <p:ext uri="{BB962C8B-B14F-4D97-AF65-F5344CB8AC3E}">
        <p14:creationId xmlns:p14="http://schemas.microsoft.com/office/powerpoint/2010/main" val="25099941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627AF-D6D9-4762-89E5-E0D6E314512C}"/>
              </a:ext>
            </a:extLst>
          </p:cNvPr>
          <p:cNvPicPr>
            <a:picLocks noChangeAspect="1"/>
          </p:cNvPicPr>
          <p:nvPr/>
        </p:nvPicPr>
        <p:blipFill rotWithShape="1">
          <a:blip r:embed="rId2"/>
          <a:srcRect l="1064" t="1730" r="8865" b="13994"/>
          <a:stretch/>
        </p:blipFill>
        <p:spPr>
          <a:xfrm>
            <a:off x="1938313" y="1356342"/>
            <a:ext cx="7343108" cy="5177120"/>
          </a:xfrm>
          <a:prstGeom prst="rect">
            <a:avLst/>
          </a:prstGeom>
        </p:spPr>
      </p:pic>
      <p:sp>
        <p:nvSpPr>
          <p:cNvPr id="9" name="Title 1">
            <a:extLst>
              <a:ext uri="{FF2B5EF4-FFF2-40B4-BE49-F238E27FC236}">
                <a16:creationId xmlns:a16="http://schemas.microsoft.com/office/drawing/2014/main" id="{34B47ADE-889F-47EE-A2B3-14C54090416D}"/>
              </a:ext>
            </a:extLst>
          </p:cNvPr>
          <p:cNvSpPr>
            <a:spLocks noGrp="1"/>
          </p:cNvSpPr>
          <p:nvPr>
            <p:ph type="title"/>
          </p:nvPr>
        </p:nvSpPr>
        <p:spPr>
          <a:xfrm>
            <a:off x="838200" y="289304"/>
            <a:ext cx="10515600" cy="1325563"/>
          </a:xfrm>
        </p:spPr>
        <p:txBody>
          <a:bodyPr>
            <a:normAutofit/>
          </a:bodyPr>
          <a:lstStyle/>
          <a:p>
            <a:r>
              <a:rPr lang="en-US" sz="3600">
                <a:solidFill>
                  <a:srgbClr val="0C8FD3"/>
                </a:solidFill>
                <a:latin typeface="Montserrat BOLD"/>
              </a:rPr>
              <a:t>DONOR ENGAGEMENT CYCLE</a:t>
            </a:r>
            <a:endParaRPr lang="en-US"/>
          </a:p>
        </p:txBody>
      </p:sp>
    </p:spTree>
    <p:extLst>
      <p:ext uri="{BB962C8B-B14F-4D97-AF65-F5344CB8AC3E}">
        <p14:creationId xmlns:p14="http://schemas.microsoft.com/office/powerpoint/2010/main" val="280538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209D9-545A-4F19-ABED-B27B32EFE4D1}"/>
              </a:ext>
            </a:extLst>
          </p:cNvPr>
          <p:cNvSpPr txBox="1"/>
          <p:nvPr/>
        </p:nvSpPr>
        <p:spPr>
          <a:xfrm>
            <a:off x="10960" y="6603156"/>
            <a:ext cx="2688235" cy="246221"/>
          </a:xfrm>
          <a:prstGeom prst="rect">
            <a:avLst/>
          </a:prstGeom>
          <a:noFill/>
        </p:spPr>
        <p:txBody>
          <a:bodyPr wrap="square" rtlCol="0">
            <a:spAutoFit/>
          </a:bodyPr>
          <a:lstStyle/>
          <a:p>
            <a:r>
              <a:rPr lang="en-US" sz="1000">
                <a:solidFill>
                  <a:srgbClr val="FFFFFF"/>
                </a:solidFill>
                <a:latin typeface="Fira Sans" panose="020B0503050000020004" pitchFamily="34" charset="0"/>
              </a:rPr>
              <a:t>Friday, August 07, 2020</a:t>
            </a:r>
            <a:endParaRPr lang="en-US" sz="1400">
              <a:solidFill>
                <a:srgbClr val="FFFFFF"/>
              </a:solidFill>
              <a:latin typeface="Fira Sans" panose="020B0503050000020004" pitchFamily="34" charset="0"/>
            </a:endParaRPr>
          </a:p>
        </p:txBody>
      </p:sp>
      <p:sp>
        <p:nvSpPr>
          <p:cNvPr id="26" name="Rectangle 25">
            <a:extLst>
              <a:ext uri="{FF2B5EF4-FFF2-40B4-BE49-F238E27FC236}">
                <a16:creationId xmlns:a16="http://schemas.microsoft.com/office/drawing/2014/main" id="{7F627EE0-F592-4C32-BB18-2C4A98966DF8}"/>
              </a:ext>
            </a:extLst>
          </p:cNvPr>
          <p:cNvSpPr/>
          <p:nvPr/>
        </p:nvSpPr>
        <p:spPr>
          <a:xfrm>
            <a:off x="7767848" y="6603155"/>
            <a:ext cx="4395391" cy="246221"/>
          </a:xfrm>
          <a:prstGeom prst="rect">
            <a:avLst/>
          </a:prstGeom>
        </p:spPr>
        <p:txBody>
          <a:bodyPr wrap="square">
            <a:spAutoFit/>
          </a:bodyPr>
          <a:lstStyle/>
          <a:p>
            <a:pPr algn="r"/>
            <a:r>
              <a:rPr lang="en-US" sz="1000">
                <a:solidFill>
                  <a:srgbClr val="FFFFFF"/>
                </a:solidFill>
              </a:rPr>
              <a:t>WESTERN WASHINGTON UNIVERSITY | MAKE WAVES.</a:t>
            </a:r>
          </a:p>
        </p:txBody>
      </p:sp>
      <p:sp>
        <p:nvSpPr>
          <p:cNvPr id="3" name="TextBox 2">
            <a:extLst>
              <a:ext uri="{FF2B5EF4-FFF2-40B4-BE49-F238E27FC236}">
                <a16:creationId xmlns:a16="http://schemas.microsoft.com/office/drawing/2014/main" id="{73090788-9E15-46D0-8B14-0F195FE7BB66}"/>
              </a:ext>
            </a:extLst>
          </p:cNvPr>
          <p:cNvSpPr txBox="1"/>
          <p:nvPr/>
        </p:nvSpPr>
        <p:spPr>
          <a:xfrm>
            <a:off x="836182" y="1826144"/>
            <a:ext cx="11089526" cy="4431983"/>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000">
                <a:latin typeface="Fira Sans"/>
              </a:rPr>
              <a:t>Sharing the personal impact philanthropy makes for students, faculty, and campus programs via one-on-one outreach, customized reports and special programming</a:t>
            </a:r>
          </a:p>
          <a:p>
            <a:pPr marL="914400" lvl="1" indent="-457200">
              <a:buFont typeface="Arial" panose="020B0604020202020204" pitchFamily="34" charset="0"/>
              <a:buChar char="•"/>
            </a:pPr>
            <a:r>
              <a:rPr lang="en-US" sz="2000">
                <a:latin typeface="Fira Sans"/>
              </a:rPr>
              <a:t>Creation and production of engagement opportunities between donors, students, faculty and VIPs to encourage personal interactions and foster close ties to Western </a:t>
            </a:r>
          </a:p>
          <a:p>
            <a:pPr marL="914400" lvl="1" indent="-457200">
              <a:buFont typeface="Arial" panose="020B0604020202020204" pitchFamily="34" charset="0"/>
              <a:buChar char="•"/>
            </a:pPr>
            <a:r>
              <a:rPr lang="en-US" sz="2000">
                <a:latin typeface="Fira Sans"/>
              </a:rPr>
              <a:t>Facilitate all communications with alumni, donors and friends of WWU through print, electronic, and social media channels</a:t>
            </a:r>
          </a:p>
          <a:p>
            <a:pPr marL="914400" lvl="1" indent="-457200">
              <a:buFont typeface="Arial" panose="020B0604020202020204" pitchFamily="34" charset="0"/>
              <a:buChar char="•"/>
            </a:pPr>
            <a:r>
              <a:rPr lang="en-US" sz="2000">
                <a:latin typeface="Fira Sans"/>
              </a:rPr>
              <a:t>Production of annual Stewardship Report, e-newsletters, Window on Western articles, President's Report, invitations, proposals and marketing materials</a:t>
            </a:r>
          </a:p>
          <a:p>
            <a:pPr marL="914400" lvl="1" indent="-457200">
              <a:buFont typeface="Arial" panose="020B0604020202020204" pitchFamily="34" charset="0"/>
              <a:buChar char="•"/>
            </a:pPr>
            <a:r>
              <a:rPr lang="en-US" sz="2000">
                <a:latin typeface="Fira Sans"/>
              </a:rPr>
              <a:t>Strategic management of President's, 1893, Old Main recognition societies, and named campus spaces</a:t>
            </a:r>
          </a:p>
          <a:p>
            <a:pPr marL="914400" lvl="1" indent="-457200">
              <a:buFont typeface="Arial" panose="020B0604020202020204" pitchFamily="34" charset="0"/>
              <a:buChar char="•"/>
            </a:pPr>
            <a:r>
              <a:rPr lang="en-US" sz="2000">
                <a:latin typeface="Fira Sans"/>
              </a:rPr>
              <a:t>Facilitate open communication with campus partners to ensure timely and accurate information sharing</a:t>
            </a:r>
          </a:p>
          <a:p>
            <a:pPr lvl="1">
              <a:buFont typeface="Arial" panose="020B0604020202020204" pitchFamily="34" charset="0"/>
              <a:buChar char="•"/>
            </a:pPr>
            <a:endParaRPr lang="en-US" sz="2400">
              <a:cs typeface="Calibri"/>
            </a:endParaRPr>
          </a:p>
          <a:p>
            <a:pPr marL="800100" lvl="1" indent="-342900">
              <a:buFont typeface="Arial" panose="020B0604020202020204" pitchFamily="34" charset="0"/>
              <a:buChar char="•"/>
            </a:pPr>
            <a:endParaRPr lang="en-US">
              <a:cs typeface="Calibri" panose="020F0502020204030204"/>
            </a:endParaRPr>
          </a:p>
        </p:txBody>
      </p:sp>
      <p:sp>
        <p:nvSpPr>
          <p:cNvPr id="9" name="Footer Placeholder 2">
            <a:extLst>
              <a:ext uri="{FF2B5EF4-FFF2-40B4-BE49-F238E27FC236}">
                <a16:creationId xmlns:a16="http://schemas.microsoft.com/office/drawing/2014/main" id="{4CBB8141-625D-4752-8E5E-4E6DB1919C6C}"/>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11" name="Title 1">
            <a:extLst>
              <a:ext uri="{FF2B5EF4-FFF2-40B4-BE49-F238E27FC236}">
                <a16:creationId xmlns:a16="http://schemas.microsoft.com/office/drawing/2014/main" id="{235CD0B0-3402-4B32-9E65-7BE41F7663EE}"/>
              </a:ext>
            </a:extLst>
          </p:cNvPr>
          <p:cNvSpPr txBox="1">
            <a:spLocks/>
          </p:cNvSpPr>
          <p:nvPr/>
        </p:nvSpPr>
        <p:spPr>
          <a:xfrm>
            <a:off x="838200" y="291237"/>
            <a:ext cx="10515600" cy="1325563"/>
          </a:xfrm>
          <a:prstGeom prst="rect">
            <a:avLst/>
          </a:prstGeom>
        </p:spPr>
        <p:txBody>
          <a:bodyPr vert="horz" lIns="91440" tIns="45720" rIns="91440" bIns="45720" rtlCol="0" anchor="ctr">
            <a:normAutofit/>
          </a:bodyPr>
          <a:lstStyle>
            <a:lvl1pPr defTabSz="914400">
              <a:lnSpc>
                <a:spcPct val="90000"/>
              </a:lnSpc>
              <a:spcBef>
                <a:spcPct val="0"/>
              </a:spcBef>
              <a:buNone/>
              <a:defRPr sz="3600" b="1" i="0">
                <a:solidFill>
                  <a:srgbClr val="0C8FD3"/>
                </a:solidFill>
                <a:latin typeface="Montserrat BOLD" panose="00000800000000000000" pitchFamily="2" charset="0"/>
                <a:ea typeface="+mj-ea"/>
                <a:cs typeface="+mj-cs"/>
              </a:defRPr>
            </a:lvl1pPr>
          </a:lstStyle>
          <a:p>
            <a:r>
              <a:rPr lang="en-US">
                <a:latin typeface="Montserrat BOLD"/>
              </a:rPr>
              <a:t>DONOR RELATIONS, EVENTS AND COMMUNICATIONS</a:t>
            </a:r>
          </a:p>
        </p:txBody>
      </p:sp>
    </p:spTree>
    <p:extLst>
      <p:ext uri="{BB962C8B-B14F-4D97-AF65-F5344CB8AC3E}">
        <p14:creationId xmlns:p14="http://schemas.microsoft.com/office/powerpoint/2010/main" val="14891989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ALUMNI AND CONSTITUENT ENGAGEMENT</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4" name="TextBox 3">
            <a:extLst>
              <a:ext uri="{FF2B5EF4-FFF2-40B4-BE49-F238E27FC236}">
                <a16:creationId xmlns:a16="http://schemas.microsoft.com/office/drawing/2014/main" id="{0D2E51A8-EC1A-4927-8CFB-92AA178FCED1}"/>
              </a:ext>
            </a:extLst>
          </p:cNvPr>
          <p:cNvSpPr txBox="1"/>
          <p:nvPr/>
        </p:nvSpPr>
        <p:spPr>
          <a:xfrm>
            <a:off x="838199" y="1659692"/>
            <a:ext cx="11165237" cy="3970318"/>
          </a:xfrm>
          <a:prstGeom prst="rect">
            <a:avLst/>
          </a:prstGeom>
          <a:noFill/>
        </p:spPr>
        <p:txBody>
          <a:bodyPr wrap="square" rtlCol="0">
            <a:spAutoFit/>
          </a:bodyPr>
          <a:lstStyle/>
          <a:p>
            <a:pPr marL="914400" lvl="1" indent="-457200">
              <a:lnSpc>
                <a:spcPct val="100000"/>
              </a:lnSpc>
              <a:buFont typeface="Arial" panose="020B0604020202020204" pitchFamily="34" charset="0"/>
              <a:buChar char="•"/>
            </a:pPr>
            <a:r>
              <a:rPr lang="en-US" sz="2800">
                <a:latin typeface="Fira Sans" panose="020B0503050000020004" pitchFamily="34" charset="0"/>
                <a:cs typeface="Calibri" panose="020F0502020204030204" pitchFamily="34" charset="0"/>
              </a:rPr>
              <a:t>Strategy development for engagement of all university advancement constituents including alumni, students, parents, donors, faculty/staff, and community/friends</a:t>
            </a:r>
          </a:p>
          <a:p>
            <a:pPr marL="914400" lvl="1" indent="-457200">
              <a:lnSpc>
                <a:spcPct val="100000"/>
              </a:lnSpc>
              <a:buFont typeface="Arial" panose="020B0604020202020204" pitchFamily="34" charset="0"/>
              <a:buChar char="•"/>
            </a:pPr>
            <a:r>
              <a:rPr lang="en-US" sz="2800">
                <a:latin typeface="Fira Sans" panose="020B0503050000020004" pitchFamily="34" charset="0"/>
                <a:cs typeface="Calibri" panose="020F0502020204030204" pitchFamily="34" charset="0"/>
              </a:rPr>
              <a:t>Alumni and constituent events (live and virtual)</a:t>
            </a:r>
          </a:p>
          <a:p>
            <a:pPr marL="914400" lvl="1" indent="-457200">
              <a:lnSpc>
                <a:spcPct val="100000"/>
              </a:lnSpc>
              <a:buFont typeface="Arial" panose="020B0604020202020204" pitchFamily="34" charset="0"/>
              <a:buChar char="•"/>
            </a:pPr>
            <a:r>
              <a:rPr lang="en-US" sz="2800">
                <a:latin typeface="Fira Sans" panose="020B0503050000020004" pitchFamily="34" charset="0"/>
                <a:cs typeface="Calibri" panose="020F0502020204030204" pitchFamily="34" charset="0"/>
              </a:rPr>
              <a:t>Alumni recognition activities and events</a:t>
            </a:r>
          </a:p>
          <a:p>
            <a:pPr marL="914400" lvl="1" indent="-457200">
              <a:lnSpc>
                <a:spcPct val="100000"/>
              </a:lnSpc>
              <a:buFont typeface="Arial" panose="020B0604020202020204" pitchFamily="34" charset="0"/>
              <a:buChar char="•"/>
            </a:pPr>
            <a:r>
              <a:rPr lang="en-US" sz="2800">
                <a:latin typeface="Fira Sans" panose="020B0503050000020004" pitchFamily="34" charset="0"/>
                <a:cs typeface="Calibri" panose="020F0502020204030204" pitchFamily="34" charset="0"/>
              </a:rPr>
              <a:t>WE Connect alumni and student online networking and engagement platform</a:t>
            </a:r>
          </a:p>
          <a:p>
            <a:pPr marL="914400" lvl="1" indent="-457200">
              <a:lnSpc>
                <a:spcPct val="100000"/>
              </a:lnSpc>
              <a:buFont typeface="Arial" panose="020B0604020202020204" pitchFamily="34" charset="0"/>
              <a:buChar char="•"/>
            </a:pPr>
            <a:r>
              <a:rPr lang="en-US" sz="2800">
                <a:latin typeface="Fira Sans" panose="020B0503050000020004" pitchFamily="34" charset="0"/>
                <a:cs typeface="Calibri" panose="020F0502020204030204" pitchFamily="34" charset="0"/>
              </a:rPr>
              <a:t>Academic and affinity-based events and programs for alumni through Western Engaged (WE)</a:t>
            </a:r>
          </a:p>
        </p:txBody>
      </p:sp>
    </p:spTree>
    <p:extLst>
      <p:ext uri="{BB962C8B-B14F-4D97-AF65-F5344CB8AC3E}">
        <p14:creationId xmlns:p14="http://schemas.microsoft.com/office/powerpoint/2010/main" val="414987814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08DB-E959-3B4C-8BE9-1AF5078037D9}"/>
              </a:ext>
            </a:extLst>
          </p:cNvPr>
          <p:cNvSpPr>
            <a:spLocks noGrp="1"/>
          </p:cNvSpPr>
          <p:nvPr>
            <p:ph type="title"/>
          </p:nvPr>
        </p:nvSpPr>
        <p:spPr>
          <a:xfrm>
            <a:off x="831850" y="971550"/>
            <a:ext cx="10515600" cy="3590925"/>
          </a:xfrm>
        </p:spPr>
        <p:txBody>
          <a:bodyPr/>
          <a:lstStyle/>
          <a:p>
            <a:r>
              <a:rPr lang="en-US">
                <a:solidFill>
                  <a:srgbClr val="0C8FD3"/>
                </a:solidFill>
                <a:latin typeface="Montserrat BOLD" panose="00000800000000000000" pitchFamily="2" charset="0"/>
              </a:rPr>
              <a:t>Division Overview</a:t>
            </a:r>
          </a:p>
        </p:txBody>
      </p:sp>
      <p:sp>
        <p:nvSpPr>
          <p:cNvPr id="3" name="Text Placeholder 2">
            <a:extLst>
              <a:ext uri="{FF2B5EF4-FFF2-40B4-BE49-F238E27FC236}">
                <a16:creationId xmlns:a16="http://schemas.microsoft.com/office/drawing/2014/main" id="{80F415CC-AD2A-BB42-B251-4096EDA107ED}"/>
              </a:ext>
            </a:extLst>
          </p:cNvPr>
          <p:cNvSpPr>
            <a:spLocks noGrp="1"/>
          </p:cNvSpPr>
          <p:nvPr>
            <p:ph type="body" idx="1"/>
          </p:nvPr>
        </p:nvSpPr>
        <p:spPr>
          <a:xfrm>
            <a:off x="831850" y="4784271"/>
            <a:ext cx="10515600" cy="1305379"/>
          </a:xfrm>
        </p:spPr>
        <p:txBody>
          <a:bodyPr/>
          <a:lstStyle/>
          <a:p>
            <a:r>
              <a:rPr lang="en-US">
                <a:solidFill>
                  <a:srgbClr val="0C8FD3"/>
                </a:solidFill>
                <a:latin typeface="Fira Sans Regular" panose="020B0503050000020004" pitchFamily="34" charset="0"/>
              </a:rPr>
              <a:t>Vice President Kim O’Neill</a:t>
            </a:r>
          </a:p>
        </p:txBody>
      </p:sp>
      <p:sp>
        <p:nvSpPr>
          <p:cNvPr id="4" name="Footer Placeholder 3">
            <a:extLst>
              <a:ext uri="{FF2B5EF4-FFF2-40B4-BE49-F238E27FC236}">
                <a16:creationId xmlns:a16="http://schemas.microsoft.com/office/drawing/2014/main" id="{EC18BCA5-75FB-0A4E-9DBF-219A6E5CADCC}"/>
              </a:ext>
            </a:extLst>
          </p:cNvPr>
          <p:cNvSpPr>
            <a:spLocks noGrp="1"/>
          </p:cNvSpPr>
          <p:nvPr>
            <p:ph type="ftr" sz="quarter" idx="11"/>
          </p:nvPr>
        </p:nvSpPr>
        <p:spPr>
          <a:xfrm>
            <a:off x="0" y="6396249"/>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cxnSp>
        <p:nvCxnSpPr>
          <p:cNvPr id="8" name="Straight Connector 7">
            <a:extLst>
              <a:ext uri="{FF2B5EF4-FFF2-40B4-BE49-F238E27FC236}">
                <a16:creationId xmlns:a16="http://schemas.microsoft.com/office/drawing/2014/main" id="{88C5AF6C-724F-8946-921F-B4240CCCFF97}"/>
              </a:ext>
            </a:extLst>
          </p:cNvPr>
          <p:cNvCxnSpPr>
            <a:cxnSpLocks/>
          </p:cNvCxnSpPr>
          <p:nvPr/>
        </p:nvCxnSpPr>
        <p:spPr>
          <a:xfrm>
            <a:off x="0" y="4593843"/>
            <a:ext cx="2130879" cy="0"/>
          </a:xfrm>
          <a:prstGeom prst="line">
            <a:avLst/>
          </a:prstGeom>
          <a:ln w="76200">
            <a:solidFill>
              <a:srgbClr val="63C2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08979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297079"/>
            <a:ext cx="10515600" cy="1325563"/>
          </a:xfrm>
        </p:spPr>
        <p:txBody>
          <a:bodyPr>
            <a:normAutofit/>
          </a:bodyPr>
          <a:lstStyle/>
          <a:p>
            <a:r>
              <a:rPr lang="en-US" sz="3600" dirty="0">
                <a:solidFill>
                  <a:srgbClr val="0C8FD3"/>
                </a:solidFill>
                <a:latin typeface="Montserrat BOLD"/>
              </a:rPr>
              <a:t>ANNUAL GIVING</a:t>
            </a:r>
            <a:endParaRPr lang="en-US" sz="3600" dirty="0">
              <a:solidFill>
                <a:srgbClr val="0C8FD3"/>
              </a:solidFill>
              <a:latin typeface="Montserrat BOLD" panose="00000800000000000000" pitchFamily="2" charset="0"/>
            </a:endParaRP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5" name="TextBox 4">
            <a:extLst>
              <a:ext uri="{FF2B5EF4-FFF2-40B4-BE49-F238E27FC236}">
                <a16:creationId xmlns:a16="http://schemas.microsoft.com/office/drawing/2014/main" id="{8B2B9526-8C84-4F4C-B33D-7DE227C5DA8C}"/>
              </a:ext>
            </a:extLst>
          </p:cNvPr>
          <p:cNvSpPr txBox="1"/>
          <p:nvPr/>
        </p:nvSpPr>
        <p:spPr>
          <a:xfrm>
            <a:off x="838200" y="1659692"/>
            <a:ext cx="10206519" cy="4093428"/>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600" dirty="0">
                <a:latin typeface="Fira Sans"/>
              </a:rPr>
              <a:t>Annual giving strategy for all university advancement constituents (alumni, friends, parents, students, faculty/staff, etc.)</a:t>
            </a:r>
          </a:p>
          <a:p>
            <a:pPr marL="914400" lvl="1" indent="-457200">
              <a:buFont typeface="Arial" panose="020B0604020202020204" pitchFamily="34" charset="0"/>
              <a:buChar char="•"/>
            </a:pPr>
            <a:r>
              <a:rPr lang="en-US" sz="2600" dirty="0">
                <a:latin typeface="Fira Sans"/>
              </a:rPr>
              <a:t>Securing gifts up to $24,999 annually through phone, text, electronic, direct mail channels</a:t>
            </a:r>
          </a:p>
          <a:p>
            <a:pPr marL="914400" lvl="1" indent="-457200">
              <a:buFont typeface="Arial" panose="020B0604020202020204" pitchFamily="34" charset="0"/>
              <a:buChar char="•"/>
            </a:pPr>
            <a:r>
              <a:rPr lang="en-US" sz="2600" dirty="0">
                <a:latin typeface="Fira Sans"/>
              </a:rPr>
              <a:t>President's Society gifts of $1,000+ </a:t>
            </a:r>
            <a:endParaRPr lang="en-US" dirty="0"/>
          </a:p>
          <a:p>
            <a:pPr marL="914400" lvl="1" indent="-457200">
              <a:buFont typeface="Arial" panose="020B0604020202020204" pitchFamily="34" charset="0"/>
              <a:buChar char="•"/>
            </a:pPr>
            <a:r>
              <a:rPr lang="en-US" sz="2600" dirty="0">
                <a:latin typeface="Fira Sans"/>
              </a:rPr>
              <a:t>Manage online affinity campaigns, crowdfunding and peer-to-peer fundraising with </a:t>
            </a:r>
            <a:r>
              <a:rPr lang="en-US" sz="2600" dirty="0" err="1">
                <a:latin typeface="Fira Sans"/>
              </a:rPr>
              <a:t>VikingFunder</a:t>
            </a:r>
            <a:r>
              <a:rPr lang="en-US" sz="2600" dirty="0">
                <a:latin typeface="Fira Sans"/>
              </a:rPr>
              <a:t> </a:t>
            </a:r>
          </a:p>
          <a:p>
            <a:pPr marL="914400" lvl="1" indent="-457200">
              <a:buFont typeface="Arial" panose="020B0604020202020204" pitchFamily="34" charset="0"/>
              <a:buChar char="•"/>
            </a:pPr>
            <a:r>
              <a:rPr lang="en-US" sz="2600" dirty="0">
                <a:latin typeface="Fira Sans"/>
              </a:rPr>
              <a:t>WWU Give Day: single day of giving to support the University</a:t>
            </a:r>
            <a:endParaRPr lang="en-US" sz="2600" dirty="0">
              <a:latin typeface="Fira Sans" panose="020B0503050000020004" pitchFamily="34" charset="0"/>
            </a:endParaRPr>
          </a:p>
          <a:p>
            <a:pPr marL="914400" lvl="1" indent="-457200">
              <a:buFont typeface="Arial" panose="020B0604020202020204" pitchFamily="34" charset="0"/>
              <a:buChar char="•"/>
            </a:pPr>
            <a:r>
              <a:rPr lang="en-US" sz="2600" dirty="0">
                <a:latin typeface="Fira Sans"/>
              </a:rPr>
              <a:t>Engagement Center: soliciting gifts, thank you calls, etc.</a:t>
            </a:r>
            <a:endParaRPr lang="en-US" sz="2600" dirty="0">
              <a:latin typeface="Fira Sans" panose="020B0503050000020004" pitchFamily="34" charset="0"/>
            </a:endParaRPr>
          </a:p>
        </p:txBody>
      </p:sp>
    </p:spTree>
    <p:extLst>
      <p:ext uri="{BB962C8B-B14F-4D97-AF65-F5344CB8AC3E}">
        <p14:creationId xmlns:p14="http://schemas.microsoft.com/office/powerpoint/2010/main" val="116362989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a:rPr>
              <a:t>FINANCE AND OPERATIONS</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3E3A7994-9CF4-4E1A-89A5-28FCB5E2B523}"/>
              </a:ext>
            </a:extLst>
          </p:cNvPr>
          <p:cNvSpPr txBox="1"/>
          <p:nvPr/>
        </p:nvSpPr>
        <p:spPr>
          <a:xfrm>
            <a:off x="413328" y="1653744"/>
            <a:ext cx="11134241" cy="3539430"/>
          </a:xfrm>
          <a:prstGeom prst="rect">
            <a:avLst/>
          </a:prstGeom>
          <a:noFill/>
        </p:spPr>
        <p:txBody>
          <a:bodyPr wrap="square" lIns="91440" tIns="45720" rIns="91440" bIns="45720" rtlCol="0" anchor="t">
            <a:spAutoFit/>
          </a:bodyPr>
          <a:lstStyle/>
          <a:p>
            <a:pPr marL="914400" lvl="1" indent="-457200">
              <a:lnSpc>
                <a:spcPct val="100000"/>
              </a:lnSpc>
              <a:buFont typeface="Arial" panose="020B0604020202020204" pitchFamily="34" charset="0"/>
              <a:buChar char="•"/>
            </a:pPr>
            <a:r>
              <a:rPr lang="en-US" sz="2800">
                <a:latin typeface="Fira Sans"/>
              </a:rPr>
              <a:t>Treasury</a:t>
            </a:r>
          </a:p>
          <a:p>
            <a:pPr marL="914400" lvl="1" indent="-457200">
              <a:lnSpc>
                <a:spcPct val="100000"/>
              </a:lnSpc>
              <a:buFont typeface="Arial" panose="020B0604020202020204" pitchFamily="34" charset="0"/>
              <a:buChar char="•"/>
            </a:pPr>
            <a:r>
              <a:rPr lang="en-US" sz="2800">
                <a:latin typeface="Fira Sans"/>
              </a:rPr>
              <a:t>Financial and accounting services</a:t>
            </a:r>
          </a:p>
          <a:p>
            <a:pPr marL="914400" lvl="1" indent="-457200">
              <a:buFont typeface="Arial" panose="020B0604020202020204" pitchFamily="34" charset="0"/>
              <a:buChar char="•"/>
            </a:pPr>
            <a:r>
              <a:rPr lang="en-US" sz="2800">
                <a:latin typeface="Fira Sans"/>
              </a:rPr>
              <a:t>Endowment Investment management</a:t>
            </a:r>
          </a:p>
          <a:p>
            <a:pPr marL="914400" lvl="1" indent="-457200">
              <a:buFont typeface="Arial" panose="020B0604020202020204" pitchFamily="34" charset="0"/>
              <a:buChar char="•"/>
            </a:pPr>
            <a:r>
              <a:rPr lang="en-US" sz="2800">
                <a:latin typeface="Fira Sans"/>
              </a:rPr>
              <a:t>Real estate transactions and management </a:t>
            </a:r>
            <a:endParaRPr lang="en-US" sz="2800">
              <a:latin typeface="Fira Sans" panose="020B0503050000020004" pitchFamily="34" charset="0"/>
            </a:endParaRPr>
          </a:p>
          <a:p>
            <a:pPr marL="914400" lvl="1" indent="-457200">
              <a:lnSpc>
                <a:spcPct val="100000"/>
              </a:lnSpc>
              <a:buFont typeface="Arial" panose="020B0604020202020204" pitchFamily="34" charset="0"/>
              <a:buChar char="•"/>
            </a:pPr>
            <a:r>
              <a:rPr lang="en-US" sz="2800">
                <a:latin typeface="Fira Sans"/>
              </a:rPr>
              <a:t>Human resource functions</a:t>
            </a:r>
          </a:p>
          <a:p>
            <a:pPr marL="914400" lvl="1" indent="-457200">
              <a:lnSpc>
                <a:spcPct val="100000"/>
              </a:lnSpc>
              <a:buFont typeface="Arial" panose="020B0604020202020204" pitchFamily="34" charset="0"/>
              <a:buChar char="•"/>
            </a:pPr>
            <a:r>
              <a:rPr lang="en-US" sz="2800">
                <a:latin typeface="Fira Sans"/>
              </a:rPr>
              <a:t>Budget, revenues and expenditures</a:t>
            </a:r>
          </a:p>
          <a:p>
            <a:pPr marL="914400" lvl="1" indent="-457200">
              <a:lnSpc>
                <a:spcPct val="100000"/>
              </a:lnSpc>
              <a:buFont typeface="Arial" panose="020B0604020202020204" pitchFamily="34" charset="0"/>
              <a:buChar char="•"/>
            </a:pPr>
            <a:r>
              <a:rPr lang="en-US" sz="2800">
                <a:latin typeface="Fira Sans"/>
              </a:rPr>
              <a:t>Not-for-profit audit management</a:t>
            </a:r>
          </a:p>
          <a:p>
            <a:pPr marL="914400" lvl="1" indent="-457200">
              <a:lnSpc>
                <a:spcPct val="100000"/>
              </a:lnSpc>
              <a:buFont typeface="Arial" panose="020B0604020202020204" pitchFamily="34" charset="0"/>
              <a:buChar char="•"/>
            </a:pPr>
            <a:r>
              <a:rPr lang="en-US" sz="2800">
                <a:latin typeface="Fira Sans" panose="020B0503050000020004" pitchFamily="34" charset="0"/>
              </a:rPr>
              <a:t>Contracts and Legal liaison</a:t>
            </a:r>
          </a:p>
        </p:txBody>
      </p:sp>
    </p:spTree>
    <p:extLst>
      <p:ext uri="{BB962C8B-B14F-4D97-AF65-F5344CB8AC3E}">
        <p14:creationId xmlns:p14="http://schemas.microsoft.com/office/powerpoint/2010/main" val="223917270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WWU ALUMNI ASSOCIATION</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5" name="TextBox 4">
            <a:extLst>
              <a:ext uri="{FF2B5EF4-FFF2-40B4-BE49-F238E27FC236}">
                <a16:creationId xmlns:a16="http://schemas.microsoft.com/office/drawing/2014/main" id="{0C79DB5C-9545-4FA8-AC1D-5318444C5CA3}"/>
              </a:ext>
            </a:extLst>
          </p:cNvPr>
          <p:cNvSpPr txBox="1"/>
          <p:nvPr/>
        </p:nvSpPr>
        <p:spPr>
          <a:xfrm>
            <a:off x="838200" y="1778688"/>
            <a:ext cx="10515600" cy="2246769"/>
          </a:xfrm>
          <a:prstGeom prst="rect">
            <a:avLst/>
          </a:prstGeom>
          <a:noFill/>
        </p:spPr>
        <p:txBody>
          <a:bodyPr wrap="square" lIns="91440" tIns="45720" rIns="91440" bIns="45720" rtlCol="0" anchor="t">
            <a:spAutoFit/>
          </a:bodyPr>
          <a:lstStyle/>
          <a:p>
            <a:pPr marL="0" indent="0" algn="ctr">
              <a:buNone/>
            </a:pPr>
            <a:r>
              <a:rPr lang="en-US" sz="2800" i="1">
                <a:latin typeface="Fira Sans"/>
              </a:rPr>
              <a:t>The mission of the WWU Alumni Association is to strengthen Western by building strong and caring relationships that make a difference among our students, alumni, friends, and the greater university community.</a:t>
            </a:r>
          </a:p>
          <a:p>
            <a:endParaRPr lang="en-US" sz="2800"/>
          </a:p>
        </p:txBody>
      </p:sp>
    </p:spTree>
    <p:extLst>
      <p:ext uri="{BB962C8B-B14F-4D97-AF65-F5344CB8AC3E}">
        <p14:creationId xmlns:p14="http://schemas.microsoft.com/office/powerpoint/2010/main" val="168112154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344EFCD6-91AF-4333-92F0-52430751026B}"/>
              </a:ext>
            </a:extLst>
          </p:cNvPr>
          <p:cNvGraphicFramePr/>
          <p:nvPr>
            <p:extLst>
              <p:ext uri="{D42A27DB-BD31-4B8C-83A1-F6EECF244321}">
                <p14:modId xmlns:p14="http://schemas.microsoft.com/office/powerpoint/2010/main" val="556503421"/>
              </p:ext>
            </p:extLst>
          </p:nvPr>
        </p:nvGraphicFramePr>
        <p:xfrm>
          <a:off x="5829908" y="1110225"/>
          <a:ext cx="6820967"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SIGNATURE PROGRAM</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pic>
        <p:nvPicPr>
          <p:cNvPr id="7" name="Picture 6" descr="A picture containing drawing&#10;&#10;Description automatically generated">
            <a:extLst>
              <a:ext uri="{FF2B5EF4-FFF2-40B4-BE49-F238E27FC236}">
                <a16:creationId xmlns:a16="http://schemas.microsoft.com/office/drawing/2014/main" id="{216A695A-9532-41DE-81E8-CAD4BB549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776" y="1305903"/>
            <a:ext cx="4169582" cy="1287768"/>
          </a:xfrm>
          <a:prstGeom prst="rect">
            <a:avLst/>
          </a:prstGeom>
          <a:solidFill>
            <a:schemeClr val="tx2"/>
          </a:solidFill>
        </p:spPr>
      </p:pic>
      <p:sp>
        <p:nvSpPr>
          <p:cNvPr id="8" name="TextBox 7">
            <a:extLst>
              <a:ext uri="{FF2B5EF4-FFF2-40B4-BE49-F238E27FC236}">
                <a16:creationId xmlns:a16="http://schemas.microsoft.com/office/drawing/2014/main" id="{A876925B-3404-462B-AA38-758B271DF924}"/>
              </a:ext>
            </a:extLst>
          </p:cNvPr>
          <p:cNvSpPr txBox="1"/>
          <p:nvPr/>
        </p:nvSpPr>
        <p:spPr>
          <a:xfrm>
            <a:off x="932523" y="2729275"/>
            <a:ext cx="6004930" cy="3662541"/>
          </a:xfrm>
          <a:prstGeom prst="rect">
            <a:avLst/>
          </a:prstGeom>
          <a:noFill/>
        </p:spPr>
        <p:txBody>
          <a:bodyPr wrap="square" rtlCol="0">
            <a:spAutoFit/>
          </a:bodyPr>
          <a:lstStyle/>
          <a:p>
            <a:r>
              <a:rPr lang="en-US" sz="2400">
                <a:latin typeface="Fira Sans" panose="020B0503050000020004" pitchFamily="34" charset="0"/>
              </a:rPr>
              <a:t>Our online community for professional connections, career growth opportunities, shared interests &amp; mentoring opportunities. </a:t>
            </a:r>
          </a:p>
          <a:p>
            <a:r>
              <a:rPr lang="en-US" sz="1200">
                <a:latin typeface="Fira Sans" panose="020B0503050000020004" pitchFamily="34" charset="0"/>
              </a:rPr>
              <a:t> </a:t>
            </a:r>
          </a:p>
          <a:p>
            <a:r>
              <a:rPr lang="en-US" sz="2400">
                <a:latin typeface="Fira Sans" panose="020B0503050000020004" pitchFamily="34" charset="0"/>
              </a:rPr>
              <a:t>Members have sent over 2,000 messages and made more than 600 connections.</a:t>
            </a:r>
          </a:p>
          <a:p>
            <a:endParaRPr lang="en-US" sz="1200">
              <a:latin typeface="Fira Sans" panose="020B0503050000020004" pitchFamily="34" charset="0"/>
            </a:endParaRPr>
          </a:p>
          <a:p>
            <a:r>
              <a:rPr lang="en-US" sz="2400">
                <a:latin typeface="Fira Sans" panose="020B0503050000020004" pitchFamily="34" charset="0"/>
              </a:rPr>
              <a:t>Join today &amp; start connecting: </a:t>
            </a:r>
          </a:p>
          <a:p>
            <a:r>
              <a:rPr lang="en-US" sz="4000" b="1">
                <a:latin typeface="Fira Sans" panose="020B0503050000020004" pitchFamily="34" charset="0"/>
              </a:rPr>
              <a:t>weconnect.wwu.edu</a:t>
            </a:r>
            <a:endParaRPr lang="en-US" sz="3600" b="1">
              <a:latin typeface="Fira Sans" panose="020B0503050000020004" pitchFamily="34" charset="0"/>
            </a:endParaRPr>
          </a:p>
        </p:txBody>
      </p:sp>
      <p:sp>
        <p:nvSpPr>
          <p:cNvPr id="10" name="TextBox 9">
            <a:extLst>
              <a:ext uri="{FF2B5EF4-FFF2-40B4-BE49-F238E27FC236}">
                <a16:creationId xmlns:a16="http://schemas.microsoft.com/office/drawing/2014/main" id="{DAA3B0A9-CF7F-4514-A830-69B4B2E474A7}"/>
              </a:ext>
            </a:extLst>
          </p:cNvPr>
          <p:cNvSpPr txBox="1"/>
          <p:nvPr/>
        </p:nvSpPr>
        <p:spPr>
          <a:xfrm>
            <a:off x="8250759" y="1426236"/>
            <a:ext cx="1812969" cy="830997"/>
          </a:xfrm>
          <a:prstGeom prst="rect">
            <a:avLst/>
          </a:prstGeom>
          <a:noFill/>
        </p:spPr>
        <p:txBody>
          <a:bodyPr wrap="square" lIns="91440" tIns="45720" rIns="91440" bIns="45720" anchor="t">
            <a:spAutoFit/>
          </a:bodyPr>
          <a:lstStyle/>
          <a:p>
            <a:pPr algn="ctr"/>
            <a:r>
              <a:rPr lang="en-US" sz="2400" b="1" baseline="30000">
                <a:solidFill>
                  <a:schemeClr val="bg1"/>
                </a:solidFill>
                <a:latin typeface="Fira Sans"/>
              </a:rPr>
              <a:t>FACULTY/STAFF</a:t>
            </a:r>
            <a:endParaRPr lang="en-US" sz="4800" b="1" baseline="30000">
              <a:solidFill>
                <a:schemeClr val="bg1"/>
              </a:solidFill>
              <a:latin typeface="Fira Sans" panose="020B0503050000020004" pitchFamily="34" charset="0"/>
            </a:endParaRPr>
          </a:p>
          <a:p>
            <a:pPr marR="0" algn="ctr"/>
            <a:r>
              <a:rPr lang="en-US" sz="4800" b="1" baseline="30000">
                <a:solidFill>
                  <a:schemeClr val="bg1"/>
                </a:solidFill>
                <a:latin typeface="Fira Sans"/>
              </a:rPr>
              <a:t>91</a:t>
            </a:r>
            <a:endParaRPr lang="en-US" sz="4800" b="1" i="0" u="none" strike="noStrike" baseline="30000">
              <a:solidFill>
                <a:schemeClr val="bg1"/>
              </a:solidFill>
              <a:latin typeface="Fira Sans" panose="020B0503050000020004" pitchFamily="34" charset="0"/>
            </a:endParaRPr>
          </a:p>
        </p:txBody>
      </p:sp>
      <p:sp>
        <p:nvSpPr>
          <p:cNvPr id="11" name="TextBox 10">
            <a:extLst>
              <a:ext uri="{FF2B5EF4-FFF2-40B4-BE49-F238E27FC236}">
                <a16:creationId xmlns:a16="http://schemas.microsoft.com/office/drawing/2014/main" id="{A30744D0-B833-4A8B-A954-A58FBBD8002E}"/>
              </a:ext>
            </a:extLst>
          </p:cNvPr>
          <p:cNvSpPr txBox="1"/>
          <p:nvPr/>
        </p:nvSpPr>
        <p:spPr>
          <a:xfrm>
            <a:off x="6995179" y="3256016"/>
            <a:ext cx="1257663" cy="830997"/>
          </a:xfrm>
          <a:prstGeom prst="rect">
            <a:avLst/>
          </a:prstGeom>
          <a:noFill/>
        </p:spPr>
        <p:txBody>
          <a:bodyPr wrap="square" lIns="91440" tIns="45720" rIns="91440" bIns="45720" anchor="t">
            <a:spAutoFit/>
          </a:bodyPr>
          <a:lstStyle/>
          <a:p>
            <a:pPr marR="0" algn="ctr" rtl="0"/>
            <a:r>
              <a:rPr lang="en-US" sz="2400" b="1" baseline="30000">
                <a:solidFill>
                  <a:schemeClr val="bg1"/>
                </a:solidFill>
                <a:latin typeface="Fira Sans"/>
              </a:rPr>
              <a:t>STUDENTS</a:t>
            </a:r>
            <a:br>
              <a:rPr lang="en-US" sz="1800" b="1" i="0" u="none" strike="noStrike" baseline="30000">
                <a:latin typeface="Fira Sans" panose="020B0503050000020004" pitchFamily="34" charset="0"/>
              </a:rPr>
            </a:br>
            <a:r>
              <a:rPr lang="en-US" sz="4800" b="1" baseline="30000">
                <a:solidFill>
                  <a:schemeClr val="bg1"/>
                </a:solidFill>
                <a:latin typeface="Fira Sans"/>
              </a:rPr>
              <a:t>1046</a:t>
            </a:r>
            <a:endParaRPr lang="en-US" sz="4800" b="1" i="0" u="none" strike="noStrike" baseline="30000">
              <a:solidFill>
                <a:schemeClr val="bg1"/>
              </a:solidFill>
              <a:latin typeface="Fira Sans"/>
            </a:endParaRPr>
          </a:p>
        </p:txBody>
      </p:sp>
      <p:sp>
        <p:nvSpPr>
          <p:cNvPr id="13" name="TextBox 12">
            <a:extLst>
              <a:ext uri="{FF2B5EF4-FFF2-40B4-BE49-F238E27FC236}">
                <a16:creationId xmlns:a16="http://schemas.microsoft.com/office/drawing/2014/main" id="{04C3EAB8-F33F-472C-A218-D8D9CE7C4857}"/>
              </a:ext>
            </a:extLst>
          </p:cNvPr>
          <p:cNvSpPr txBox="1"/>
          <p:nvPr/>
        </p:nvSpPr>
        <p:spPr>
          <a:xfrm>
            <a:off x="10100670" y="4788343"/>
            <a:ext cx="1257663" cy="830997"/>
          </a:xfrm>
          <a:prstGeom prst="rect">
            <a:avLst/>
          </a:prstGeom>
          <a:noFill/>
        </p:spPr>
        <p:txBody>
          <a:bodyPr wrap="square" lIns="91440" tIns="45720" rIns="91440" bIns="45720" anchor="t">
            <a:spAutoFit/>
          </a:bodyPr>
          <a:lstStyle/>
          <a:p>
            <a:pPr marR="0" algn="ctr" rtl="0"/>
            <a:r>
              <a:rPr lang="en-US" sz="2400" b="1" baseline="30000">
                <a:solidFill>
                  <a:schemeClr val="bg1"/>
                </a:solidFill>
                <a:latin typeface="Fira Sans"/>
              </a:rPr>
              <a:t>ALUMNI</a:t>
            </a:r>
            <a:br>
              <a:rPr lang="en-US" sz="1800" b="1" i="0" u="none" strike="noStrike" baseline="30000">
                <a:latin typeface="Fira Sans" panose="020B0503050000020004" pitchFamily="34" charset="0"/>
              </a:rPr>
            </a:br>
            <a:r>
              <a:rPr lang="en-US" sz="4800" b="1" baseline="30000">
                <a:solidFill>
                  <a:schemeClr val="bg1"/>
                </a:solidFill>
                <a:latin typeface="Fira Sans"/>
              </a:rPr>
              <a:t>1531</a:t>
            </a:r>
            <a:endParaRPr lang="en-US" sz="4800" b="1" i="0" u="none" strike="noStrike" baseline="30000">
              <a:solidFill>
                <a:schemeClr val="bg1"/>
              </a:solidFill>
              <a:latin typeface="Fira Sans"/>
            </a:endParaRPr>
          </a:p>
        </p:txBody>
      </p:sp>
      <p:sp>
        <p:nvSpPr>
          <p:cNvPr id="14" name="TextBox 13">
            <a:extLst>
              <a:ext uri="{FF2B5EF4-FFF2-40B4-BE49-F238E27FC236}">
                <a16:creationId xmlns:a16="http://schemas.microsoft.com/office/drawing/2014/main" id="{91841558-D21E-4DAF-A2D2-7FB085DDD858}"/>
              </a:ext>
            </a:extLst>
          </p:cNvPr>
          <p:cNvSpPr txBox="1"/>
          <p:nvPr/>
        </p:nvSpPr>
        <p:spPr>
          <a:xfrm>
            <a:off x="7743531" y="5228613"/>
            <a:ext cx="1431969" cy="830997"/>
          </a:xfrm>
          <a:prstGeom prst="rect">
            <a:avLst/>
          </a:prstGeom>
          <a:noFill/>
        </p:spPr>
        <p:txBody>
          <a:bodyPr wrap="square" lIns="91440" tIns="45720" rIns="91440" bIns="45720" anchor="t">
            <a:spAutoFit/>
          </a:bodyPr>
          <a:lstStyle/>
          <a:p>
            <a:pPr algn="ctr"/>
            <a:r>
              <a:rPr lang="en-US" sz="2400" b="1" baseline="30000">
                <a:solidFill>
                  <a:schemeClr val="bg1"/>
                </a:solidFill>
                <a:latin typeface="Fira Sans"/>
              </a:rPr>
              <a:t>FRIENDS</a:t>
            </a:r>
            <a:endParaRPr lang="en-US" sz="4800" b="1" baseline="30000">
              <a:solidFill>
                <a:schemeClr val="bg1"/>
              </a:solidFill>
              <a:latin typeface="Fira Sans" panose="020B0503050000020004" pitchFamily="34" charset="0"/>
            </a:endParaRPr>
          </a:p>
          <a:p>
            <a:pPr marR="0" algn="ctr"/>
            <a:r>
              <a:rPr lang="en-US" sz="4800" b="1" baseline="30000">
                <a:solidFill>
                  <a:schemeClr val="bg1"/>
                </a:solidFill>
                <a:latin typeface="Fira Sans"/>
              </a:rPr>
              <a:t>30</a:t>
            </a:r>
            <a:endParaRPr lang="en-US" sz="4800" b="1" i="0" u="none" strike="noStrike" baseline="30000">
              <a:solidFill>
                <a:schemeClr val="bg1"/>
              </a:solidFill>
              <a:latin typeface="Fira Sans" panose="020B0503050000020004" pitchFamily="34" charset="0"/>
            </a:endParaRPr>
          </a:p>
        </p:txBody>
      </p:sp>
      <p:sp>
        <p:nvSpPr>
          <p:cNvPr id="15" name="TextBox 1">
            <a:extLst>
              <a:ext uri="{FF2B5EF4-FFF2-40B4-BE49-F238E27FC236}">
                <a16:creationId xmlns:a16="http://schemas.microsoft.com/office/drawing/2014/main" id="{3E277AAF-9DBA-40D1-99E6-A21A9D803BE4}"/>
              </a:ext>
            </a:extLst>
          </p:cNvPr>
          <p:cNvSpPr txBox="1"/>
          <p:nvPr/>
        </p:nvSpPr>
        <p:spPr>
          <a:xfrm>
            <a:off x="8082712" y="2730260"/>
            <a:ext cx="2365561" cy="1631216"/>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algn="ctr" rtl="0"/>
            <a:br>
              <a:rPr lang="en-US" sz="1800" b="1" i="0" u="none" strike="noStrike" baseline="30000">
                <a:latin typeface="Fira Sans" panose="020B0503050000020004" pitchFamily="34" charset="0"/>
              </a:rPr>
            </a:br>
            <a:r>
              <a:rPr lang="en-US" sz="4800" b="1" baseline="30000">
                <a:latin typeface="Fira Sans"/>
              </a:rPr>
              <a:t>2698</a:t>
            </a:r>
            <a:endParaRPr lang="en-US" sz="4800" b="1" i="0" u="none" strike="noStrike" baseline="30000">
              <a:latin typeface="Fira Sans"/>
            </a:endParaRPr>
          </a:p>
          <a:p>
            <a:pPr algn="ctr"/>
            <a:r>
              <a:rPr lang="en-US" sz="2400" b="1" baseline="30000">
                <a:latin typeface="Fira Sans"/>
              </a:rPr>
              <a:t>MEMBERS</a:t>
            </a:r>
          </a:p>
          <a:p>
            <a:pPr marR="0" algn="ctr"/>
            <a:r>
              <a:rPr lang="en-US" sz="2400" b="1" baseline="30000">
                <a:latin typeface="Fira Sans"/>
              </a:rPr>
              <a:t>have joined since the system launched.</a:t>
            </a:r>
            <a:endParaRPr lang="en-US"/>
          </a:p>
        </p:txBody>
      </p:sp>
    </p:spTree>
    <p:extLst>
      <p:ext uri="{BB962C8B-B14F-4D97-AF65-F5344CB8AC3E}">
        <p14:creationId xmlns:p14="http://schemas.microsoft.com/office/powerpoint/2010/main" val="418554757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SIGNATURE PROGRAM</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8" name="TextBox 7">
            <a:extLst>
              <a:ext uri="{FF2B5EF4-FFF2-40B4-BE49-F238E27FC236}">
                <a16:creationId xmlns:a16="http://schemas.microsoft.com/office/drawing/2014/main" id="{D6924CCC-673C-4D09-ACA3-16CDE3AAB591}"/>
              </a:ext>
            </a:extLst>
          </p:cNvPr>
          <p:cNvSpPr txBox="1"/>
          <p:nvPr/>
        </p:nvSpPr>
        <p:spPr>
          <a:xfrm>
            <a:off x="5993587" y="1428211"/>
            <a:ext cx="5751946" cy="2539157"/>
          </a:xfrm>
          <a:prstGeom prst="rect">
            <a:avLst/>
          </a:prstGeom>
          <a:noFill/>
        </p:spPr>
        <p:txBody>
          <a:bodyPr wrap="square" lIns="91440" tIns="45720" rIns="91440" bIns="45720" rtlCol="0" anchor="t">
            <a:spAutoFit/>
          </a:bodyPr>
          <a:lstStyle/>
          <a:p>
            <a:pPr lvl="1"/>
            <a:r>
              <a:rPr lang="en-US" sz="2000">
                <a:latin typeface="Fira Sans"/>
              </a:rPr>
              <a:t>Western’s seventh annual Give Day, held on May 25, 2022, generated unprecedented levels of support for our students!</a:t>
            </a:r>
          </a:p>
          <a:p>
            <a:pPr lvl="1"/>
            <a:endParaRPr lang="en-US" sz="700">
              <a:latin typeface="Fira Sans" panose="020B0503050000020004" pitchFamily="34" charset="0"/>
            </a:endParaRPr>
          </a:p>
          <a:p>
            <a:pPr lvl="1"/>
            <a:r>
              <a:rPr lang="en-US" sz="2000">
                <a:latin typeface="Fira Sans"/>
              </a:rPr>
              <a:t>A record number of donors and dollars</a:t>
            </a:r>
          </a:p>
          <a:p>
            <a:pPr lvl="1"/>
            <a:r>
              <a:rPr lang="en-US" sz="3600" b="1">
                <a:latin typeface="Fira Sans"/>
              </a:rPr>
              <a:t>2,905 DONORS </a:t>
            </a:r>
            <a:r>
              <a:rPr lang="en-US" sz="2000">
                <a:latin typeface="Fira Sans"/>
              </a:rPr>
              <a:t>gave a total of </a:t>
            </a:r>
            <a:r>
              <a:rPr lang="en-US" sz="3600" b="1">
                <a:latin typeface="Fira Sans"/>
              </a:rPr>
              <a:t>$1,073,309</a:t>
            </a:r>
            <a:r>
              <a:rPr lang="en-US" sz="2400" b="1">
                <a:latin typeface="Fira Sans"/>
              </a:rPr>
              <a:t> </a:t>
            </a:r>
            <a:r>
              <a:rPr lang="en-US" i="1">
                <a:latin typeface="Fira Sans"/>
              </a:rPr>
              <a:t>(including matching funds) </a:t>
            </a:r>
            <a:endParaRPr lang="en-US" i="1">
              <a:latin typeface="Fira Sans" panose="020B0503050000020004" pitchFamily="34" charset="0"/>
            </a:endParaRPr>
          </a:p>
        </p:txBody>
      </p:sp>
      <p:pic>
        <p:nvPicPr>
          <p:cNvPr id="3078" name="Picture 6" descr="A picture containing text, person&#10;&#10;Description automatically generated">
            <a:extLst>
              <a:ext uri="{FF2B5EF4-FFF2-40B4-BE49-F238E27FC236}">
                <a16:creationId xmlns:a16="http://schemas.microsoft.com/office/drawing/2014/main" id="{0965CD81-0879-4E1E-A438-C6CE00980130}"/>
              </a:ext>
            </a:extLst>
          </p:cNvPr>
          <p:cNvPicPr>
            <a:picLocks noChangeAspect="1" noChangeArrowheads="1"/>
          </p:cNvPicPr>
          <p:nvPr/>
        </p:nvPicPr>
        <p:blipFill>
          <a:blip r:embed="rId3"/>
          <a:srcRect/>
          <a:stretch>
            <a:fillRect/>
          </a:stretch>
        </p:blipFill>
        <p:spPr bwMode="auto">
          <a:xfrm>
            <a:off x="838200" y="1431329"/>
            <a:ext cx="4956932" cy="2594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72E919-786B-4621-9AAE-B129D5C9DBCC}"/>
              </a:ext>
            </a:extLst>
          </p:cNvPr>
          <p:cNvSpPr txBox="1"/>
          <p:nvPr/>
        </p:nvSpPr>
        <p:spPr>
          <a:xfrm>
            <a:off x="2038006" y="5778249"/>
            <a:ext cx="79229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Fira Sans"/>
              </a:rPr>
              <a:t>Save the date for 2023 Give Day – Thursday, May 25th!</a:t>
            </a:r>
            <a:endParaRPr lang="en-US" sz="2000">
              <a:cs typeface="Calibri"/>
            </a:endParaRPr>
          </a:p>
        </p:txBody>
      </p:sp>
      <p:sp>
        <p:nvSpPr>
          <p:cNvPr id="6" name="TextBox 5">
            <a:extLst>
              <a:ext uri="{FF2B5EF4-FFF2-40B4-BE49-F238E27FC236}">
                <a16:creationId xmlns:a16="http://schemas.microsoft.com/office/drawing/2014/main" id="{28CD2742-F293-1BC5-330B-4A8ABA887DA4}"/>
              </a:ext>
            </a:extLst>
          </p:cNvPr>
          <p:cNvSpPr txBox="1"/>
          <p:nvPr/>
        </p:nvSpPr>
        <p:spPr>
          <a:xfrm>
            <a:off x="2399863" y="4282966"/>
            <a:ext cx="7383515" cy="1323439"/>
          </a:xfrm>
          <a:prstGeom prst="rect">
            <a:avLst/>
          </a:prstGeom>
          <a:solidFill>
            <a:schemeClr val="tx2"/>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FFFF"/>
                </a:solidFill>
                <a:latin typeface="Fira Sans"/>
                <a:cs typeface="Calibri"/>
              </a:rPr>
              <a:t>We welcomed over </a:t>
            </a:r>
            <a:r>
              <a:rPr lang="en-US" sz="2800">
                <a:solidFill>
                  <a:srgbClr val="FFFFFF"/>
                </a:solidFill>
                <a:latin typeface="Fira Sans"/>
                <a:cs typeface="Calibri"/>
              </a:rPr>
              <a:t>700 first-time donors,</a:t>
            </a:r>
          </a:p>
          <a:p>
            <a:r>
              <a:rPr lang="en-US" sz="2000">
                <a:solidFill>
                  <a:srgbClr val="FFFFFF"/>
                </a:solidFill>
                <a:latin typeface="Fira Sans"/>
                <a:cs typeface="Calibri"/>
              </a:rPr>
              <a:t>a nearly 6% increase over last year.</a:t>
            </a:r>
          </a:p>
          <a:p>
            <a:endParaRPr lang="en-US" sz="1200">
              <a:solidFill>
                <a:srgbClr val="FFFFFF"/>
              </a:solidFill>
              <a:latin typeface="Fira Sans"/>
              <a:cs typeface="Calibri"/>
            </a:endParaRPr>
          </a:p>
          <a:p>
            <a:r>
              <a:rPr lang="en-US" sz="2000">
                <a:solidFill>
                  <a:srgbClr val="FFFFFF"/>
                </a:solidFill>
                <a:latin typeface="Fira Sans"/>
                <a:cs typeface="Calibri"/>
              </a:rPr>
              <a:t>Give Day grows our donor base and culture of philanthropy. </a:t>
            </a:r>
          </a:p>
        </p:txBody>
      </p:sp>
    </p:spTree>
    <p:extLst>
      <p:ext uri="{BB962C8B-B14F-4D97-AF65-F5344CB8AC3E}">
        <p14:creationId xmlns:p14="http://schemas.microsoft.com/office/powerpoint/2010/main" val="43080877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WWU FOUNDATION</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5" name="TextBox 4">
            <a:extLst>
              <a:ext uri="{FF2B5EF4-FFF2-40B4-BE49-F238E27FC236}">
                <a16:creationId xmlns:a16="http://schemas.microsoft.com/office/drawing/2014/main" id="{4084C964-707B-456E-A423-6E301D068178}"/>
              </a:ext>
            </a:extLst>
          </p:cNvPr>
          <p:cNvSpPr txBox="1"/>
          <p:nvPr/>
        </p:nvSpPr>
        <p:spPr>
          <a:xfrm>
            <a:off x="838200" y="2008403"/>
            <a:ext cx="10591800" cy="1815882"/>
          </a:xfrm>
          <a:prstGeom prst="rect">
            <a:avLst/>
          </a:prstGeom>
          <a:noFill/>
        </p:spPr>
        <p:txBody>
          <a:bodyPr wrap="square" lIns="91440" tIns="45720" rIns="91440" bIns="45720" rtlCol="0" anchor="t">
            <a:spAutoFit/>
          </a:bodyPr>
          <a:lstStyle/>
          <a:p>
            <a:pPr marL="0" indent="0" algn="ctr">
              <a:buNone/>
            </a:pPr>
            <a:r>
              <a:rPr lang="en-US" sz="2800" i="1">
                <a:latin typeface="Fira Sans"/>
              </a:rPr>
              <a:t>The mission of the WWU Foundation is to inspire philanthropy that advances access, learning, and innovation at </a:t>
            </a:r>
            <a:br>
              <a:rPr lang="en-US" sz="2800" i="1">
                <a:latin typeface="Fira Sans" panose="020B0503050000020004" pitchFamily="34" charset="0"/>
              </a:rPr>
            </a:br>
            <a:r>
              <a:rPr lang="en-US" sz="2800" i="1">
                <a:latin typeface="Fira Sans"/>
              </a:rPr>
              <a:t>Western Washington University.</a:t>
            </a:r>
          </a:p>
          <a:p>
            <a:pPr algn="ctr"/>
            <a:endParaRPr lang="en-US" sz="2800"/>
          </a:p>
        </p:txBody>
      </p:sp>
    </p:spTree>
    <p:extLst>
      <p:ext uri="{BB962C8B-B14F-4D97-AF65-F5344CB8AC3E}">
        <p14:creationId xmlns:p14="http://schemas.microsoft.com/office/powerpoint/2010/main" val="139096972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r>
              <a:rPr lang="en-US" sz="3600">
                <a:solidFill>
                  <a:srgbClr val="0C8FD3"/>
                </a:solidFill>
                <a:latin typeface="Montserrat BOLD" panose="00000800000000000000" pitchFamily="2" charset="0"/>
              </a:rPr>
              <a:t>WWU FOUNDATION</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000A3E21-CF01-49D7-9015-FAB1F55F94C8}"/>
              </a:ext>
            </a:extLst>
          </p:cNvPr>
          <p:cNvSpPr txBox="1"/>
          <p:nvPr/>
        </p:nvSpPr>
        <p:spPr>
          <a:xfrm>
            <a:off x="906161" y="1386940"/>
            <a:ext cx="11066280" cy="4893647"/>
          </a:xfrm>
          <a:prstGeom prst="rect">
            <a:avLst/>
          </a:prstGeom>
          <a:noFill/>
        </p:spPr>
        <p:txBody>
          <a:bodyPr wrap="square" lIns="91440" tIns="45720" rIns="91440" bIns="45720" rtlCol="0" anchor="t">
            <a:spAutoFit/>
          </a:bodyPr>
          <a:lstStyle/>
          <a:p>
            <a:pPr lvl="1"/>
            <a:r>
              <a:rPr lang="en-US" sz="2400">
                <a:latin typeface="Fira Sans"/>
              </a:rPr>
              <a:t>The Foundation was established in 1966 to receive and encourage private giving to WWU. Today, donors provide more than $15 million annually in the form of annual, endowed, and estate gifts, and gifts in kind such as real estate, equipment, and art. Gifts fund student scholarships and provide program and faculty member support.</a:t>
            </a:r>
          </a:p>
          <a:p>
            <a:endParaRPr lang="en-US" sz="2400">
              <a:latin typeface="Fira Sans" panose="020B0503050000020004" pitchFamily="34" charset="0"/>
            </a:endParaRPr>
          </a:p>
          <a:p>
            <a:pPr lvl="1"/>
            <a:r>
              <a:rPr lang="en-US" sz="2400">
                <a:latin typeface="Fira Sans"/>
              </a:rPr>
              <a:t>The Foundation is led by a group of dedicated board members who raise awareness of the importance of private support to public institutions. These alumni, parents, and community leaders bring their experiences in business, education, science, and non-profits, and share the common mission of engaging new friends for Western and inviting financial investments, while also stewarding the more than $135 million in total assets under the Foundation’s management.</a:t>
            </a:r>
          </a:p>
        </p:txBody>
      </p:sp>
    </p:spTree>
    <p:extLst>
      <p:ext uri="{BB962C8B-B14F-4D97-AF65-F5344CB8AC3E}">
        <p14:creationId xmlns:p14="http://schemas.microsoft.com/office/powerpoint/2010/main" val="196029128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2"/>
            <a:ext cx="10515600" cy="1095266"/>
          </a:xfrm>
        </p:spPr>
        <p:txBody>
          <a:bodyPr>
            <a:normAutofit/>
          </a:bodyPr>
          <a:lstStyle/>
          <a:p>
            <a:r>
              <a:rPr lang="en-US" sz="3600">
                <a:solidFill>
                  <a:srgbClr val="0C8FD3"/>
                </a:solidFill>
                <a:latin typeface="Montserrat BOLD" panose="00000800000000000000" pitchFamily="2" charset="0"/>
              </a:rPr>
              <a:t>FUNDRAISING RESULTS</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7" name="TextBox 6">
            <a:extLst>
              <a:ext uri="{FF2B5EF4-FFF2-40B4-BE49-F238E27FC236}">
                <a16:creationId xmlns:a16="http://schemas.microsoft.com/office/drawing/2014/main" id="{DA5CC7EA-44FE-4477-877F-81DC71D8ED1A}"/>
              </a:ext>
            </a:extLst>
          </p:cNvPr>
          <p:cNvSpPr txBox="1"/>
          <p:nvPr/>
        </p:nvSpPr>
        <p:spPr>
          <a:xfrm>
            <a:off x="7477579" y="1672461"/>
            <a:ext cx="3648174" cy="3046988"/>
          </a:xfrm>
          <a:prstGeom prst="rect">
            <a:avLst/>
          </a:prstGeom>
          <a:noFill/>
        </p:spPr>
        <p:txBody>
          <a:bodyPr wrap="square" lIns="91440" tIns="45720" rIns="91440" bIns="45720" rtlCol="0" anchor="t">
            <a:spAutoFit/>
          </a:bodyPr>
          <a:lstStyle/>
          <a:p>
            <a:r>
              <a:rPr lang="en-US" sz="2400" dirty="0">
                <a:solidFill>
                  <a:srgbClr val="003F87"/>
                </a:solidFill>
                <a:latin typeface="Fira Sans"/>
              </a:rPr>
              <a:t>Fundraising results include all outright gifts, commitments and pledges made during the year. Note in 2020, recognition of the $10 million gift for Kaiser Borsari Hall. </a:t>
            </a:r>
          </a:p>
        </p:txBody>
      </p:sp>
      <p:pic>
        <p:nvPicPr>
          <p:cNvPr id="8" name="Picture 7">
            <a:extLst>
              <a:ext uri="{FF2B5EF4-FFF2-40B4-BE49-F238E27FC236}">
                <a16:creationId xmlns:a16="http://schemas.microsoft.com/office/drawing/2014/main" id="{350AB0F9-5A36-2324-C411-D2E3C64C34CA}"/>
              </a:ext>
            </a:extLst>
          </p:cNvPr>
          <p:cNvPicPr>
            <a:picLocks noChangeAspect="1"/>
          </p:cNvPicPr>
          <p:nvPr/>
        </p:nvPicPr>
        <p:blipFill>
          <a:blip r:embed="rId3"/>
          <a:stretch>
            <a:fillRect/>
          </a:stretch>
        </p:blipFill>
        <p:spPr>
          <a:xfrm>
            <a:off x="912924" y="1423448"/>
            <a:ext cx="6038850" cy="4457700"/>
          </a:xfrm>
          <a:prstGeom prst="rect">
            <a:avLst/>
          </a:prstGeom>
        </p:spPr>
      </p:pic>
    </p:spTree>
    <p:extLst>
      <p:ext uri="{BB962C8B-B14F-4D97-AF65-F5344CB8AC3E}">
        <p14:creationId xmlns:p14="http://schemas.microsoft.com/office/powerpoint/2010/main" val="112521138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498389" y="328181"/>
            <a:ext cx="10917471" cy="1075017"/>
          </a:xfrm>
        </p:spPr>
        <p:txBody>
          <a:bodyPr>
            <a:normAutofit fontScale="90000"/>
          </a:bodyPr>
          <a:lstStyle/>
          <a:p>
            <a:r>
              <a:rPr lang="en-US" sz="3600">
                <a:solidFill>
                  <a:srgbClr val="0C8FD3"/>
                </a:solidFill>
                <a:latin typeface="Montserrat BOLD" panose="00000800000000000000" pitchFamily="2" charset="0"/>
              </a:rPr>
              <a:t>ENDOWMENT ASSETS UNDER MANAGEMENT</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10365BBA-0B18-4A88-82F4-6ADCF5D0D289}"/>
              </a:ext>
            </a:extLst>
          </p:cNvPr>
          <p:cNvSpPr txBox="1"/>
          <p:nvPr/>
        </p:nvSpPr>
        <p:spPr>
          <a:xfrm>
            <a:off x="7868238" y="1403198"/>
            <a:ext cx="3825373" cy="4524315"/>
          </a:xfrm>
          <a:prstGeom prst="rect">
            <a:avLst/>
          </a:prstGeom>
          <a:noFill/>
        </p:spPr>
        <p:txBody>
          <a:bodyPr wrap="square" lIns="91440" tIns="45720" rIns="91440" bIns="45720" rtlCol="0" anchor="t">
            <a:spAutoFit/>
          </a:bodyPr>
          <a:lstStyle/>
          <a:p>
            <a:r>
              <a:rPr lang="en-US" sz="2400">
                <a:solidFill>
                  <a:srgbClr val="003F87"/>
                </a:solidFill>
                <a:latin typeface="Fira Sans"/>
              </a:rPr>
              <a:t>Total endowment assets under management include assets owned directly by the Foundation as well as endowed assets managed by the Foundation on behalf of the University.  Note that total assets fell in FY22 due to significant volatility in the stock and bond markets.</a:t>
            </a:r>
          </a:p>
        </p:txBody>
      </p:sp>
      <p:pic>
        <p:nvPicPr>
          <p:cNvPr id="10" name="Picture 9">
            <a:extLst>
              <a:ext uri="{FF2B5EF4-FFF2-40B4-BE49-F238E27FC236}">
                <a16:creationId xmlns:a16="http://schemas.microsoft.com/office/drawing/2014/main" id="{D47205FF-36DA-B7D7-E9EC-323076F88A77}"/>
              </a:ext>
            </a:extLst>
          </p:cNvPr>
          <p:cNvPicPr>
            <a:picLocks noChangeAspect="1"/>
          </p:cNvPicPr>
          <p:nvPr/>
        </p:nvPicPr>
        <p:blipFill>
          <a:blip r:embed="rId3"/>
          <a:stretch>
            <a:fillRect/>
          </a:stretch>
        </p:blipFill>
        <p:spPr>
          <a:xfrm>
            <a:off x="889605" y="1257404"/>
            <a:ext cx="6819387" cy="5012092"/>
          </a:xfrm>
          <a:prstGeom prst="rect">
            <a:avLst/>
          </a:prstGeom>
        </p:spPr>
      </p:pic>
    </p:spTree>
    <p:extLst>
      <p:ext uri="{BB962C8B-B14F-4D97-AF65-F5344CB8AC3E}">
        <p14:creationId xmlns:p14="http://schemas.microsoft.com/office/powerpoint/2010/main" val="275451370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2"/>
            <a:ext cx="10515600" cy="1000997"/>
          </a:xfrm>
        </p:spPr>
        <p:txBody>
          <a:bodyPr>
            <a:normAutofit/>
          </a:bodyPr>
          <a:lstStyle/>
          <a:p>
            <a:r>
              <a:rPr lang="en-US" sz="3600">
                <a:solidFill>
                  <a:srgbClr val="0C8FD3"/>
                </a:solidFill>
                <a:latin typeface="Montserrat BOLD" panose="00000800000000000000" pitchFamily="2" charset="0"/>
              </a:rPr>
              <a:t>SUPPORT TO THE UNIVERSITY</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47256"/>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9" name="TextBox 8">
            <a:extLst>
              <a:ext uri="{FF2B5EF4-FFF2-40B4-BE49-F238E27FC236}">
                <a16:creationId xmlns:a16="http://schemas.microsoft.com/office/drawing/2014/main" id="{FF647A1E-BCB3-4B16-B080-8CDAB645FCB1}"/>
              </a:ext>
            </a:extLst>
          </p:cNvPr>
          <p:cNvSpPr txBox="1"/>
          <p:nvPr/>
        </p:nvSpPr>
        <p:spPr>
          <a:xfrm>
            <a:off x="7391795" y="1329179"/>
            <a:ext cx="4048472" cy="4524315"/>
          </a:xfrm>
          <a:prstGeom prst="rect">
            <a:avLst/>
          </a:prstGeom>
          <a:noFill/>
        </p:spPr>
        <p:txBody>
          <a:bodyPr wrap="square" lIns="91440" tIns="45720" rIns="91440" bIns="45720" rtlCol="0" anchor="t">
            <a:spAutoFit/>
          </a:bodyPr>
          <a:lstStyle/>
          <a:p>
            <a:r>
              <a:rPr lang="en-US" sz="2400">
                <a:solidFill>
                  <a:srgbClr val="003F87"/>
                </a:solidFill>
                <a:latin typeface="Fira Sans"/>
              </a:rPr>
              <a:t>Due to the COVID pandemic, and the resulting reduction in University activities, support requested from the Foundation dropped slightly from prior highs. However, support increased significantly in FY22 as students and classes returned to campus.</a:t>
            </a:r>
            <a:endParaRPr lang="en-US" sz="2400">
              <a:solidFill>
                <a:srgbClr val="003F87"/>
              </a:solidFill>
              <a:latin typeface="Fira Sans" panose="020B0503050000020004" pitchFamily="34" charset="0"/>
            </a:endParaRPr>
          </a:p>
        </p:txBody>
      </p:sp>
      <p:pic>
        <p:nvPicPr>
          <p:cNvPr id="6" name="Picture 5">
            <a:extLst>
              <a:ext uri="{FF2B5EF4-FFF2-40B4-BE49-F238E27FC236}">
                <a16:creationId xmlns:a16="http://schemas.microsoft.com/office/drawing/2014/main" id="{6277498B-4426-62A4-4908-CA51FD8BC8FE}"/>
              </a:ext>
            </a:extLst>
          </p:cNvPr>
          <p:cNvPicPr>
            <a:picLocks noChangeAspect="1"/>
          </p:cNvPicPr>
          <p:nvPr/>
        </p:nvPicPr>
        <p:blipFill>
          <a:blip r:embed="rId3"/>
          <a:stretch>
            <a:fillRect/>
          </a:stretch>
        </p:blipFill>
        <p:spPr>
          <a:xfrm>
            <a:off x="1026868" y="1329179"/>
            <a:ext cx="6105525" cy="4457700"/>
          </a:xfrm>
          <a:prstGeom prst="rect">
            <a:avLst/>
          </a:prstGeom>
        </p:spPr>
      </p:pic>
    </p:spTree>
    <p:extLst>
      <p:ext uri="{BB962C8B-B14F-4D97-AF65-F5344CB8AC3E}">
        <p14:creationId xmlns:p14="http://schemas.microsoft.com/office/powerpoint/2010/main" val="257190877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328181"/>
            <a:ext cx="10515600" cy="1325563"/>
          </a:xfrm>
        </p:spPr>
        <p:txBody>
          <a:bodyPr>
            <a:normAutofit/>
          </a:bodyPr>
          <a:lstStyle/>
          <a:p>
            <a:pPr algn="ctr"/>
            <a:r>
              <a:rPr lang="en-US" sz="3600" b="1">
                <a:solidFill>
                  <a:srgbClr val="0C8FD3"/>
                </a:solidFill>
                <a:latin typeface="Montserrat Bold"/>
              </a:rPr>
              <a:t>UNIVERSITY ADVANCEMENT</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4" name="TextBox 3">
            <a:extLst>
              <a:ext uri="{FF2B5EF4-FFF2-40B4-BE49-F238E27FC236}">
                <a16:creationId xmlns:a16="http://schemas.microsoft.com/office/drawing/2014/main" id="{EAD26F35-A1AE-409C-B33A-71207CBC2FAA}"/>
              </a:ext>
            </a:extLst>
          </p:cNvPr>
          <p:cNvSpPr txBox="1"/>
          <p:nvPr/>
        </p:nvSpPr>
        <p:spPr>
          <a:xfrm>
            <a:off x="838200" y="2361978"/>
            <a:ext cx="10515599" cy="2246769"/>
          </a:xfrm>
          <a:prstGeom prst="rect">
            <a:avLst/>
          </a:prstGeom>
          <a:noFill/>
        </p:spPr>
        <p:txBody>
          <a:bodyPr wrap="square" rtlCol="0">
            <a:spAutoFit/>
          </a:bodyPr>
          <a:lstStyle/>
          <a:p>
            <a:pPr marL="0" indent="0" algn="ctr">
              <a:buNone/>
            </a:pPr>
            <a:r>
              <a:rPr lang="en-US" sz="2800" i="1">
                <a:latin typeface="Fira Sans" panose="020B0503050000020004" pitchFamily="34" charset="0"/>
              </a:rPr>
              <a:t>The mission of University Advancement is to build relationships through meaningful engagements that foster pride, encourage advocacy, and promote private support for </a:t>
            </a:r>
            <a:br>
              <a:rPr lang="en-US" sz="2800" i="1">
                <a:latin typeface="Fira Sans" panose="020B0503050000020004" pitchFamily="34" charset="0"/>
              </a:rPr>
            </a:br>
            <a:r>
              <a:rPr lang="en-US" sz="2800" i="1">
                <a:latin typeface="Fira Sans" panose="020B0503050000020004" pitchFamily="34" charset="0"/>
              </a:rPr>
              <a:t>Western Washington University.</a:t>
            </a:r>
            <a:endParaRPr lang="en-US" sz="2800">
              <a:latin typeface="Fira Sans" panose="020B0503050000020004" pitchFamily="34" charset="0"/>
            </a:endParaRPr>
          </a:p>
          <a:p>
            <a:endParaRPr lang="en-US" sz="2800"/>
          </a:p>
        </p:txBody>
      </p:sp>
    </p:spTree>
    <p:extLst>
      <p:ext uri="{BB962C8B-B14F-4D97-AF65-F5344CB8AC3E}">
        <p14:creationId xmlns:p14="http://schemas.microsoft.com/office/powerpoint/2010/main" val="207620678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291237"/>
            <a:ext cx="10515600" cy="1325563"/>
          </a:xfrm>
        </p:spPr>
        <p:txBody>
          <a:bodyPr>
            <a:normAutofit/>
          </a:bodyPr>
          <a:lstStyle/>
          <a:p>
            <a:r>
              <a:rPr lang="en-US" sz="3600">
                <a:solidFill>
                  <a:srgbClr val="0C8FD3"/>
                </a:solidFill>
                <a:latin typeface="Montserrat BOLD" panose="00000800000000000000" pitchFamily="2" charset="0"/>
              </a:rPr>
              <a:t>THANK YOU</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F74E9E26-FDA7-470E-8F25-5EB9CFD334D0}"/>
              </a:ext>
            </a:extLst>
          </p:cNvPr>
          <p:cNvSpPr txBox="1"/>
          <p:nvPr/>
        </p:nvSpPr>
        <p:spPr>
          <a:xfrm>
            <a:off x="838199" y="1368442"/>
            <a:ext cx="7160491" cy="4893647"/>
          </a:xfrm>
          <a:prstGeom prst="rect">
            <a:avLst/>
          </a:prstGeom>
          <a:noFill/>
        </p:spPr>
        <p:txBody>
          <a:bodyPr wrap="square" rtlCol="0">
            <a:spAutoFit/>
          </a:bodyPr>
          <a:lstStyle/>
          <a:p>
            <a:r>
              <a:rPr lang="en-US" sz="2400">
                <a:latin typeface="Fira Sans" panose="020B0503050000020004" pitchFamily="34" charset="0"/>
              </a:rPr>
              <a:t>If you would like more information regarding University Advancement, the WWU Foundation, </a:t>
            </a:r>
            <a:br>
              <a:rPr lang="en-US" sz="2400">
                <a:latin typeface="Fira Sans" panose="020B0503050000020004" pitchFamily="34" charset="0"/>
              </a:rPr>
            </a:br>
            <a:r>
              <a:rPr lang="en-US" sz="2400">
                <a:latin typeface="Fira Sans" panose="020B0503050000020004" pitchFamily="34" charset="0"/>
              </a:rPr>
              <a:t>or the WWU Alumni Association, please contact:</a:t>
            </a:r>
          </a:p>
          <a:p>
            <a:endParaRPr lang="en-US" sz="2400" b="1">
              <a:latin typeface="Fira Sans" panose="020B0503050000020004" pitchFamily="34" charset="0"/>
            </a:endParaRPr>
          </a:p>
          <a:p>
            <a:r>
              <a:rPr lang="en-US" sz="2400" b="1">
                <a:latin typeface="Fira Sans" panose="020B0503050000020004" pitchFamily="34" charset="0"/>
              </a:rPr>
              <a:t>Kim O’Neill</a:t>
            </a:r>
          </a:p>
          <a:p>
            <a:r>
              <a:rPr lang="en-US" sz="2400">
                <a:latin typeface="Fira Sans" panose="020B0503050000020004" pitchFamily="34" charset="0"/>
              </a:rPr>
              <a:t>Vice President for University Advancement President &amp; CEO of the WWU Foundation</a:t>
            </a:r>
          </a:p>
          <a:p>
            <a:r>
              <a:rPr lang="en-US" sz="2400">
                <a:latin typeface="Fira Sans" panose="020B0503050000020004" pitchFamily="34" charset="0"/>
              </a:rPr>
              <a:t>Executive Director of the WWU Alumni Association</a:t>
            </a:r>
            <a:br>
              <a:rPr lang="en-US" sz="2400">
                <a:latin typeface="Fira Sans" panose="020B0503050000020004" pitchFamily="34" charset="0"/>
              </a:rPr>
            </a:br>
            <a:endParaRPr lang="en-US" sz="2400">
              <a:latin typeface="Fira Sans" panose="020B0503050000020004" pitchFamily="34" charset="0"/>
            </a:endParaRPr>
          </a:p>
          <a:p>
            <a:r>
              <a:rPr lang="en-US" sz="2400">
                <a:latin typeface="Fira Sans" panose="020B0503050000020004" pitchFamily="34" charset="0"/>
              </a:rPr>
              <a:t>(360) 650-2055</a:t>
            </a:r>
          </a:p>
          <a:p>
            <a:r>
              <a:rPr lang="en-US" sz="2400">
                <a:latin typeface="Fira Sans" panose="020B0503050000020004" pitchFamily="34" charset="0"/>
              </a:rPr>
              <a:t>Kim.ONeill@wwu.edu</a:t>
            </a:r>
          </a:p>
          <a:p>
            <a:endParaRPr lang="en-US" sz="2400">
              <a:latin typeface="Fira Sans" panose="020B0503050000020004" pitchFamily="34" charset="0"/>
            </a:endParaRPr>
          </a:p>
          <a:p>
            <a:endParaRPr lang="en-US" sz="2400">
              <a:latin typeface="Fira Sans" panose="020B0503050000020004" pitchFamily="34" charset="0"/>
            </a:endParaRPr>
          </a:p>
        </p:txBody>
      </p:sp>
      <p:pic>
        <p:nvPicPr>
          <p:cNvPr id="5" name="Picture 4">
            <a:extLst>
              <a:ext uri="{FF2B5EF4-FFF2-40B4-BE49-F238E27FC236}">
                <a16:creationId xmlns:a16="http://schemas.microsoft.com/office/drawing/2014/main" id="{77DA6D79-5ED5-4F5C-8FE9-5A5D2FCADBD2}"/>
              </a:ext>
            </a:extLst>
          </p:cNvPr>
          <p:cNvPicPr preferRelativeResize="0">
            <a:picLocks/>
          </p:cNvPicPr>
          <p:nvPr/>
        </p:nvPicPr>
        <p:blipFill rotWithShape="1">
          <a:blip r:embed="rId3"/>
          <a:srcRect l="14000" r="6000"/>
          <a:stretch/>
        </p:blipFill>
        <p:spPr>
          <a:xfrm>
            <a:off x="8171410" y="1368442"/>
            <a:ext cx="3657600" cy="2562225"/>
          </a:xfrm>
          <a:prstGeom prst="rect">
            <a:avLst/>
          </a:prstGeom>
        </p:spPr>
      </p:pic>
    </p:spTree>
    <p:extLst>
      <p:ext uri="{BB962C8B-B14F-4D97-AF65-F5344CB8AC3E}">
        <p14:creationId xmlns:p14="http://schemas.microsoft.com/office/powerpoint/2010/main" val="311433266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3E5350F2-65C7-48E0-820B-90B5A9AC99FE}"/>
              </a:ext>
            </a:extLst>
          </p:cNvPr>
          <p:cNvPicPr>
            <a:picLocks noChangeAspect="1"/>
          </p:cNvPicPr>
          <p:nvPr/>
        </p:nvPicPr>
        <p:blipFill>
          <a:blip r:embed="rId2"/>
          <a:stretch>
            <a:fillRect/>
          </a:stretch>
        </p:blipFill>
        <p:spPr>
          <a:xfrm>
            <a:off x="121355" y="68263"/>
            <a:ext cx="11949290" cy="6721475"/>
          </a:xfrm>
          <a:prstGeom prst="rect">
            <a:avLst/>
          </a:prstGeom>
          <a:noFill/>
        </p:spPr>
      </p:pic>
    </p:spTree>
    <p:extLst>
      <p:ext uri="{BB962C8B-B14F-4D97-AF65-F5344CB8AC3E}">
        <p14:creationId xmlns:p14="http://schemas.microsoft.com/office/powerpoint/2010/main" val="24620066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318500" y="328182"/>
            <a:ext cx="11568700" cy="1000997"/>
          </a:xfrm>
        </p:spPr>
        <p:txBody>
          <a:bodyPr>
            <a:noAutofit/>
          </a:bodyPr>
          <a:lstStyle/>
          <a:p>
            <a:pPr algn="ctr"/>
            <a:r>
              <a:rPr lang="en-US" sz="3400">
                <a:solidFill>
                  <a:srgbClr val="0C8FD3"/>
                </a:solidFill>
                <a:latin typeface="Montserrat BOLD"/>
              </a:rPr>
              <a:t>UNIVERSITY ADVANCEMENT SERVING WESTERN</a:t>
            </a:r>
            <a:endParaRPr lang="en-US" sz="3400"/>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47256"/>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4" name="TextBox 3">
            <a:extLst>
              <a:ext uri="{FF2B5EF4-FFF2-40B4-BE49-F238E27FC236}">
                <a16:creationId xmlns:a16="http://schemas.microsoft.com/office/drawing/2014/main" id="{B7C94FC3-226F-4BC0-9987-10995BD2F3FF}"/>
              </a:ext>
            </a:extLst>
          </p:cNvPr>
          <p:cNvSpPr txBox="1"/>
          <p:nvPr/>
        </p:nvSpPr>
        <p:spPr>
          <a:xfrm>
            <a:off x="838200" y="1659692"/>
            <a:ext cx="11134241" cy="2677656"/>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a:latin typeface="Fira Sans"/>
                <a:cs typeface="Calibri"/>
              </a:rPr>
              <a:t>Serving 136,935 Total Alumni</a:t>
            </a:r>
          </a:p>
          <a:p>
            <a:pPr marL="1371600" lvl="2" indent="-457200">
              <a:buFont typeface="Courier New" panose="02070309020205020404" pitchFamily="49" charset="0"/>
              <a:buChar char="o"/>
            </a:pPr>
            <a:r>
              <a:rPr lang="en-US" sz="2800">
                <a:latin typeface="Fira Sans"/>
                <a:cs typeface="Calibri"/>
              </a:rPr>
              <a:t>77.5% live in Washington</a:t>
            </a:r>
          </a:p>
          <a:p>
            <a:pPr marL="1828800" lvl="3" indent="-457200">
              <a:buFont typeface="Wingdings" panose="05000000000000000000" pitchFamily="2" charset="2"/>
              <a:buChar char="§"/>
            </a:pPr>
            <a:r>
              <a:rPr lang="en-US" sz="2800">
                <a:latin typeface="Fira Sans"/>
                <a:cs typeface="Calibri"/>
              </a:rPr>
              <a:t>23% in King County</a:t>
            </a:r>
          </a:p>
          <a:p>
            <a:pPr marL="1828800" lvl="3" indent="-457200">
              <a:buFont typeface="Wingdings" panose="05000000000000000000" pitchFamily="2" charset="2"/>
              <a:buChar char="§"/>
            </a:pPr>
            <a:r>
              <a:rPr lang="en-US" sz="2800">
                <a:latin typeface="Fira Sans"/>
                <a:cs typeface="Calibri"/>
              </a:rPr>
              <a:t>14% in Whatcom County</a:t>
            </a:r>
          </a:p>
          <a:p>
            <a:pPr marL="914400" lvl="1" indent="-457200">
              <a:buFont typeface="Arial" panose="020B0604020202020204" pitchFamily="34" charset="0"/>
              <a:buChar char="•"/>
            </a:pPr>
            <a:r>
              <a:rPr lang="en-US" sz="2800">
                <a:latin typeface="Fira Sans"/>
                <a:cs typeface="Calibri"/>
              </a:rPr>
              <a:t>Serving Over 8,580 Donors Annually</a:t>
            </a:r>
          </a:p>
          <a:p>
            <a:pPr marL="914400" lvl="1" indent="-457200">
              <a:buFont typeface="Arial" panose="020B0604020202020204" pitchFamily="34" charset="0"/>
              <a:buChar char="•"/>
            </a:pPr>
            <a:endParaRPr lang="en-US" sz="2800">
              <a:latin typeface="Fira Sans"/>
              <a:cs typeface="Calibri"/>
            </a:endParaRPr>
          </a:p>
        </p:txBody>
      </p:sp>
    </p:spTree>
    <p:extLst>
      <p:ext uri="{BB962C8B-B14F-4D97-AF65-F5344CB8AC3E}">
        <p14:creationId xmlns:p14="http://schemas.microsoft.com/office/powerpoint/2010/main" val="391308586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532369E9-D14E-4B92-8B3E-5B1777BABF59}"/>
              </a:ext>
            </a:extLst>
          </p:cNvPr>
          <p:cNvPicPr>
            <a:picLocks noGrp="1" noChangeAspect="1"/>
          </p:cNvPicPr>
          <p:nvPr>
            <p:ph sz="half" idx="2"/>
          </p:nvPr>
        </p:nvPicPr>
        <p:blipFill>
          <a:blip r:embed="rId2"/>
          <a:stretch>
            <a:fillRect/>
          </a:stretch>
        </p:blipFill>
        <p:spPr>
          <a:xfrm>
            <a:off x="0" y="0"/>
            <a:ext cx="12192000" cy="6858000"/>
          </a:xfrm>
        </p:spPr>
      </p:pic>
    </p:spTree>
    <p:extLst>
      <p:ext uri="{BB962C8B-B14F-4D97-AF65-F5344CB8AC3E}">
        <p14:creationId xmlns:p14="http://schemas.microsoft.com/office/powerpoint/2010/main" val="72547898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281ECAE8-4B4D-6CE4-7D2D-727A8EC6349D}"/>
              </a:ext>
            </a:extLst>
          </p:cNvPr>
          <p:cNvPicPr>
            <a:picLocks noChangeAspect="1"/>
          </p:cNvPicPr>
          <p:nvPr/>
        </p:nvPicPr>
        <p:blipFill>
          <a:blip r:embed="rId2"/>
          <a:stretch>
            <a:fillRect/>
          </a:stretch>
        </p:blipFill>
        <p:spPr>
          <a:xfrm>
            <a:off x="3126768" y="184920"/>
            <a:ext cx="5938463" cy="6004183"/>
          </a:xfrm>
          <a:prstGeom prst="rect">
            <a:avLst/>
          </a:prstGeom>
        </p:spPr>
      </p:pic>
    </p:spTree>
    <p:extLst>
      <p:ext uri="{BB962C8B-B14F-4D97-AF65-F5344CB8AC3E}">
        <p14:creationId xmlns:p14="http://schemas.microsoft.com/office/powerpoint/2010/main" val="128740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38200" y="297079"/>
            <a:ext cx="10515600" cy="1325563"/>
          </a:xfrm>
        </p:spPr>
        <p:txBody>
          <a:bodyPr>
            <a:normAutofit/>
          </a:bodyPr>
          <a:lstStyle/>
          <a:p>
            <a:r>
              <a:rPr lang="en-US" sz="3600">
                <a:solidFill>
                  <a:srgbClr val="0C8FD3"/>
                </a:solidFill>
                <a:latin typeface="Montserrat BOLD" panose="00000800000000000000" pitchFamily="2" charset="0"/>
              </a:rPr>
              <a:t>UNIVERSITY-WIDE FUNDING PRIORITIES</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6" name="TextBox 5">
            <a:extLst>
              <a:ext uri="{FF2B5EF4-FFF2-40B4-BE49-F238E27FC236}">
                <a16:creationId xmlns:a16="http://schemas.microsoft.com/office/drawing/2014/main" id="{7AACE190-2A27-447E-A660-ABB798554428}"/>
              </a:ext>
            </a:extLst>
          </p:cNvPr>
          <p:cNvSpPr txBox="1"/>
          <p:nvPr/>
        </p:nvSpPr>
        <p:spPr>
          <a:xfrm>
            <a:off x="841303" y="1445821"/>
            <a:ext cx="10927957" cy="4708981"/>
          </a:xfrm>
          <a:prstGeom prst="rect">
            <a:avLst/>
          </a:prstGeom>
          <a:noFill/>
        </p:spPr>
        <p:txBody>
          <a:bodyPr wrap="square" lIns="91440" tIns="45720" rIns="91440" bIns="45720" rtlCol="0" anchor="t">
            <a:spAutoFit/>
          </a:bodyPr>
          <a:lstStyle/>
          <a:p>
            <a:pPr lvl="1"/>
            <a:r>
              <a:rPr lang="en-US" sz="2000">
                <a:latin typeface="Fira Sans"/>
              </a:rPr>
              <a:t>Western's current funding priorities include two sustainably designed capital projects—an advanced technology engineering and computer science building and a Coast Salish style longhouse. </a:t>
            </a:r>
            <a:endParaRPr lang="en-US" sz="2000">
              <a:cs typeface="Calibri"/>
            </a:endParaRPr>
          </a:p>
          <a:p>
            <a:pPr lvl="1"/>
            <a:endParaRPr lang="en-US" sz="2000">
              <a:latin typeface="Fira Sans"/>
            </a:endParaRPr>
          </a:p>
          <a:p>
            <a:pPr lvl="1"/>
            <a:r>
              <a:rPr lang="en-US" sz="2000">
                <a:latin typeface="Fira Sans"/>
              </a:rPr>
              <a:t>The new STEM building responds to the needs of Washington state employers and student demand for increased access to electrical engineering, computer science, and energy degrees. The state is providing $53 million toward the $72 million project budget, with the balance of funds being raised through private contributions.  The vision for a longhouse at Western originated from Western’s Native American Student Union and is the result of decades of discussion. The $5 million project has $4.5 million in state funds with the balance being raised through private contributions.</a:t>
            </a:r>
          </a:p>
          <a:p>
            <a:pPr lvl="1"/>
            <a:endParaRPr lang="en-US" sz="2000">
              <a:latin typeface="Fira Sans"/>
              <a:cs typeface="Calibri"/>
            </a:endParaRPr>
          </a:p>
          <a:p>
            <a:pPr lvl="1"/>
            <a:r>
              <a:rPr lang="en-US" sz="2000">
                <a:latin typeface="Fira Sans"/>
                <a:cs typeface="Calibri"/>
              </a:rPr>
              <a:t>Other priorities include increasing scholarships aimed at recruiting and retaining students from historically underrepresented groups and strengthening graduate programs.</a:t>
            </a:r>
          </a:p>
        </p:txBody>
      </p:sp>
    </p:spTree>
    <p:extLst>
      <p:ext uri="{BB962C8B-B14F-4D97-AF65-F5344CB8AC3E}">
        <p14:creationId xmlns:p14="http://schemas.microsoft.com/office/powerpoint/2010/main" val="108749498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3559-AE9E-6343-A326-6E9E91053905}"/>
              </a:ext>
            </a:extLst>
          </p:cNvPr>
          <p:cNvSpPr>
            <a:spLocks noGrp="1"/>
          </p:cNvSpPr>
          <p:nvPr>
            <p:ph type="title"/>
          </p:nvPr>
        </p:nvSpPr>
        <p:spPr>
          <a:xfrm>
            <a:off x="801914" y="56038"/>
            <a:ext cx="10515600" cy="1325563"/>
          </a:xfrm>
        </p:spPr>
        <p:txBody>
          <a:bodyPr>
            <a:normAutofit/>
          </a:bodyPr>
          <a:lstStyle/>
          <a:p>
            <a:r>
              <a:rPr lang="en-US" sz="3600">
                <a:solidFill>
                  <a:srgbClr val="0C8FD3"/>
                </a:solidFill>
                <a:latin typeface="Montserrat BOLD" panose="00000800000000000000" pitchFamily="2" charset="0"/>
              </a:rPr>
              <a:t>UNIVERSITY-WIDE FUNDING PRIORITIES</a:t>
            </a:r>
          </a:p>
        </p:txBody>
      </p:sp>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
        <p:nvSpPr>
          <p:cNvPr id="8" name="TextBox 7">
            <a:extLst>
              <a:ext uri="{FF2B5EF4-FFF2-40B4-BE49-F238E27FC236}">
                <a16:creationId xmlns:a16="http://schemas.microsoft.com/office/drawing/2014/main" id="{07509BBE-F2A1-4574-9C63-E5C22B1E8177}"/>
              </a:ext>
            </a:extLst>
          </p:cNvPr>
          <p:cNvSpPr txBox="1"/>
          <p:nvPr/>
        </p:nvSpPr>
        <p:spPr>
          <a:xfrm>
            <a:off x="425376" y="956093"/>
            <a:ext cx="10834100" cy="754053"/>
          </a:xfrm>
          <a:prstGeom prst="rect">
            <a:avLst/>
          </a:prstGeom>
          <a:noFill/>
        </p:spPr>
        <p:txBody>
          <a:bodyPr wrap="square" lIns="91440" tIns="45720" rIns="91440" bIns="45720" rtlCol="0" anchor="t">
            <a:spAutoFit/>
          </a:bodyPr>
          <a:lstStyle/>
          <a:p>
            <a:pPr lvl="1"/>
            <a:br>
              <a:rPr lang="en-US" sz="700">
                <a:latin typeface="Fira Sans" panose="020B0503050000020004" pitchFamily="34" charset="0"/>
              </a:rPr>
            </a:br>
            <a:r>
              <a:rPr lang="en-US">
                <a:latin typeface="Fira Sans"/>
              </a:rPr>
              <a:t>In addition to a $21 million fundraising goal for the FY23 year, President Randhawa has identified the following as additional fundraising opportunities that align with the strategic plan.</a:t>
            </a:r>
            <a:endParaRPr lang="en-US">
              <a:latin typeface="Fira Sans" panose="020B0503050000020004" pitchFamily="34" charset="0"/>
            </a:endParaRPr>
          </a:p>
        </p:txBody>
      </p:sp>
      <p:graphicFrame>
        <p:nvGraphicFramePr>
          <p:cNvPr id="5" name="Table 3">
            <a:extLst>
              <a:ext uri="{FF2B5EF4-FFF2-40B4-BE49-F238E27FC236}">
                <a16:creationId xmlns:a16="http://schemas.microsoft.com/office/drawing/2014/main" id="{93AD88A4-DEF2-4F56-936F-84260480A6E9}"/>
              </a:ext>
            </a:extLst>
          </p:cNvPr>
          <p:cNvGraphicFramePr>
            <a:graphicFrameLocks noGrp="1"/>
          </p:cNvGraphicFramePr>
          <p:nvPr>
            <p:extLst>
              <p:ext uri="{D42A27DB-BD31-4B8C-83A1-F6EECF244321}">
                <p14:modId xmlns:p14="http://schemas.microsoft.com/office/powerpoint/2010/main" val="4111269539"/>
              </p:ext>
            </p:extLst>
          </p:nvPr>
        </p:nvGraphicFramePr>
        <p:xfrm>
          <a:off x="317499" y="1750785"/>
          <a:ext cx="11643700" cy="4644308"/>
        </p:xfrm>
        <a:graphic>
          <a:graphicData uri="http://schemas.openxmlformats.org/drawingml/2006/table">
            <a:tbl>
              <a:tblPr firstRow="1" bandRow="1">
                <a:tableStyleId>{5C22544A-7EE6-4342-B048-85BDC9FD1C3A}</a:tableStyleId>
              </a:tblPr>
              <a:tblGrid>
                <a:gridCol w="2910925">
                  <a:extLst>
                    <a:ext uri="{9D8B030D-6E8A-4147-A177-3AD203B41FA5}">
                      <a16:colId xmlns:a16="http://schemas.microsoft.com/office/drawing/2014/main" val="2737732024"/>
                    </a:ext>
                  </a:extLst>
                </a:gridCol>
                <a:gridCol w="2910925">
                  <a:extLst>
                    <a:ext uri="{9D8B030D-6E8A-4147-A177-3AD203B41FA5}">
                      <a16:colId xmlns:a16="http://schemas.microsoft.com/office/drawing/2014/main" val="1976038801"/>
                    </a:ext>
                  </a:extLst>
                </a:gridCol>
                <a:gridCol w="2910925">
                  <a:extLst>
                    <a:ext uri="{9D8B030D-6E8A-4147-A177-3AD203B41FA5}">
                      <a16:colId xmlns:a16="http://schemas.microsoft.com/office/drawing/2014/main" val="2974613051"/>
                    </a:ext>
                  </a:extLst>
                </a:gridCol>
                <a:gridCol w="2910925">
                  <a:extLst>
                    <a:ext uri="{9D8B030D-6E8A-4147-A177-3AD203B41FA5}">
                      <a16:colId xmlns:a16="http://schemas.microsoft.com/office/drawing/2014/main" val="1346194409"/>
                    </a:ext>
                  </a:extLst>
                </a:gridCol>
              </a:tblGrid>
              <a:tr h="496186">
                <a:tc>
                  <a:txBody>
                    <a:bodyPr/>
                    <a:lstStyle/>
                    <a:p>
                      <a:endParaRPr lang="en-US" sz="2400">
                        <a:latin typeface="Arial" panose="020B0604020202020204" pitchFamily="34" charset="0"/>
                        <a:cs typeface="Arial" panose="020B0604020202020204" pitchFamily="34" charset="0"/>
                      </a:endParaRPr>
                    </a:p>
                  </a:txBody>
                  <a:tcPr/>
                </a:tc>
                <a:tc>
                  <a:txBody>
                    <a:bodyPr/>
                    <a:lstStyle/>
                    <a:p>
                      <a:pPr algn="ctr"/>
                      <a:r>
                        <a:rPr lang="en-US" sz="2400">
                          <a:latin typeface="Arial" panose="020B0604020202020204" pitchFamily="34" charset="0"/>
                          <a:cs typeface="Arial" panose="020B0604020202020204" pitchFamily="34" charset="0"/>
                        </a:rPr>
                        <a:t>One Year Change</a:t>
                      </a:r>
                    </a:p>
                  </a:txBody>
                  <a:tcPr anchor="ctr"/>
                </a:tc>
                <a:tc>
                  <a:txBody>
                    <a:bodyPr/>
                    <a:lstStyle/>
                    <a:p>
                      <a:pPr algn="ctr"/>
                      <a:r>
                        <a:rPr lang="en-US" sz="2400">
                          <a:latin typeface="Arial" panose="020B0604020202020204" pitchFamily="34" charset="0"/>
                          <a:cs typeface="Arial" panose="020B0604020202020204" pitchFamily="34" charset="0"/>
                        </a:rPr>
                        <a:t>$ Needs</a:t>
                      </a:r>
                    </a:p>
                  </a:txBody>
                  <a:tcPr anchor="ctr"/>
                </a:tc>
                <a:tc>
                  <a:txBody>
                    <a:bodyPr/>
                    <a:lstStyle/>
                    <a:p>
                      <a:pPr algn="ctr"/>
                      <a:r>
                        <a:rPr lang="en-US" sz="2400">
                          <a:latin typeface="Arial" panose="020B0604020202020204" pitchFamily="34" charset="0"/>
                          <a:cs typeface="Arial" panose="020B0604020202020204" pitchFamily="34" charset="0"/>
                        </a:rPr>
                        <a:t>2-3 Years Out</a:t>
                      </a:r>
                    </a:p>
                  </a:txBody>
                  <a:tcPr anchor="ctr"/>
                </a:tc>
                <a:extLst>
                  <a:ext uri="{0D108BD9-81ED-4DB2-BD59-A6C34878D82A}">
                    <a16:rowId xmlns:a16="http://schemas.microsoft.com/office/drawing/2014/main" val="957608546"/>
                  </a:ext>
                </a:extLst>
              </a:tr>
              <a:tr h="1171003">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Recruitment</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+300 students</a:t>
                      </a:r>
                    </a:p>
                  </a:txBody>
                  <a:tcPr anchor="ctr"/>
                </a:tc>
                <a:tc>
                  <a:txBody>
                    <a:bodyPr/>
                    <a:lstStyle/>
                    <a:p>
                      <a:pPr marL="0" algn="ctr" defTabSz="914400" rtl="0" eaLnBrk="1" latinLnBrk="0" hangingPunct="1"/>
                      <a:r>
                        <a:rPr lang="en-US" sz="1600" kern="1200">
                          <a:solidFill>
                            <a:schemeClr val="dk1"/>
                          </a:solidFill>
                          <a:latin typeface="Arial"/>
                          <a:ea typeface="+mn-ea"/>
                          <a:cs typeface="Arial"/>
                        </a:rPr>
                        <a:t>Recruitment ($600k in year 1, increasing by $600k/</a:t>
                      </a:r>
                      <a:r>
                        <a:rPr lang="en-US" sz="1600" kern="1200" err="1">
                          <a:solidFill>
                            <a:schemeClr val="dk1"/>
                          </a:solidFill>
                          <a:latin typeface="Arial"/>
                          <a:ea typeface="+mn-ea"/>
                          <a:cs typeface="Arial"/>
                        </a:rPr>
                        <a:t>yr</a:t>
                      </a:r>
                      <a:r>
                        <a:rPr lang="en-US" sz="1600" kern="1200">
                          <a:solidFill>
                            <a:schemeClr val="dk1"/>
                          </a:solidFill>
                          <a:latin typeface="Arial"/>
                          <a:ea typeface="+mn-ea"/>
                          <a:cs typeface="Arial"/>
                        </a:rPr>
                        <a:t> through year 4)</a:t>
                      </a:r>
                    </a:p>
                    <a:p>
                      <a:pPr marL="0" algn="ctr" defTabSz="914400" rtl="0" eaLnBrk="1" latinLnBrk="0" hangingPunct="1"/>
                      <a:r>
                        <a:rPr lang="en-US" sz="1600" kern="1200">
                          <a:solidFill>
                            <a:schemeClr val="dk1"/>
                          </a:solidFill>
                          <a:latin typeface="Arial" panose="020B0604020202020204" pitchFamily="34" charset="0"/>
                          <a:ea typeface="+mn-ea"/>
                          <a:cs typeface="Arial" panose="020B0604020202020204" pitchFamily="34" charset="0"/>
                        </a:rPr>
                        <a:t>$450k/year – Fee waivers</a:t>
                      </a:r>
                    </a:p>
                  </a:txBody>
                  <a:tcPr anchor="ctr"/>
                </a:tc>
                <a:tc>
                  <a:txBody>
                    <a:bodyPr/>
                    <a:lstStyle/>
                    <a:p>
                      <a:pPr marL="0" algn="ctr" defTabSz="914400" rtl="0" eaLnBrk="1" latinLnBrk="0" hangingPunct="1"/>
                      <a:r>
                        <a:rPr lang="en-US" sz="1350" kern="1200">
                          <a:solidFill>
                            <a:schemeClr val="dk1"/>
                          </a:solidFill>
                          <a:latin typeface="Arial"/>
                          <a:ea typeface="+mn-ea"/>
                          <a:cs typeface="Arial"/>
                        </a:rPr>
                        <a:t>~3,500-3,600 to ~4,000-4,200 degrees awarded/</a:t>
                      </a:r>
                      <a:r>
                        <a:rPr lang="en-US" sz="1350" kern="1200" err="1">
                          <a:solidFill>
                            <a:schemeClr val="dk1"/>
                          </a:solidFill>
                          <a:latin typeface="Arial"/>
                          <a:ea typeface="+mn-ea"/>
                          <a:cs typeface="Arial"/>
                        </a:rPr>
                        <a:t>yr</a:t>
                      </a:r>
                    </a:p>
                    <a:p>
                      <a:pPr marL="0" algn="ctr" defTabSz="914400" rtl="0" eaLnBrk="1" latinLnBrk="0" hangingPunct="1"/>
                      <a:r>
                        <a:rPr lang="en-US" sz="1350" kern="1200">
                          <a:solidFill>
                            <a:schemeClr val="dk1"/>
                          </a:solidFill>
                          <a:latin typeface="Arial" panose="020B0604020202020204" pitchFamily="34" charset="0"/>
                          <a:ea typeface="+mn-ea"/>
                          <a:cs typeface="Arial" panose="020B0604020202020204" pitchFamily="34" charset="0"/>
                        </a:rPr>
                        <a:t>2,900 to 3,500 (frosh enrollment)</a:t>
                      </a:r>
                    </a:p>
                    <a:p>
                      <a:pPr marL="0" algn="ctr" defTabSz="914400" rtl="0" eaLnBrk="1" latinLnBrk="0" hangingPunct="1"/>
                      <a:r>
                        <a:rPr lang="en-US" sz="1350" kern="1200">
                          <a:solidFill>
                            <a:schemeClr val="dk1"/>
                          </a:solidFill>
                          <a:latin typeface="Arial" panose="020B0604020202020204" pitchFamily="34" charset="0"/>
                          <a:ea typeface="+mn-ea"/>
                          <a:cs typeface="Arial" panose="020B0604020202020204" pitchFamily="34" charset="0"/>
                        </a:rPr>
                        <a:t>1,100 to 1,500 (transfer enrollment)</a:t>
                      </a:r>
                    </a:p>
                  </a:txBody>
                  <a:tcPr anchor="ctr"/>
                </a:tc>
                <a:extLst>
                  <a:ext uri="{0D108BD9-81ED-4DB2-BD59-A6C34878D82A}">
                    <a16:rowId xmlns:a16="http://schemas.microsoft.com/office/drawing/2014/main" val="966971373"/>
                  </a:ext>
                </a:extLst>
              </a:tr>
              <a:tr h="903058">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Retention</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+1%</a:t>
                      </a:r>
                    </a:p>
                  </a:txBody>
                  <a:tcPr anchor="ctr"/>
                </a:tc>
                <a:tc>
                  <a:txBody>
                    <a:bodyPr/>
                    <a:lstStyle/>
                    <a:p>
                      <a:pPr marL="0" algn="ctr" defTabSz="914400" rtl="0" eaLnBrk="1" latinLnBrk="0" hangingPunct="1"/>
                      <a:r>
                        <a:rPr lang="en-US" sz="1600" kern="1200">
                          <a:solidFill>
                            <a:schemeClr val="dk1"/>
                          </a:solidFill>
                          <a:latin typeface="Arial"/>
                          <a:ea typeface="+mn-ea"/>
                          <a:cs typeface="Arial"/>
                        </a:rPr>
                        <a:t>20% expansion of current programs ($100k/</a:t>
                      </a:r>
                      <a:r>
                        <a:rPr lang="en-US" sz="1600" kern="1200" err="1">
                          <a:solidFill>
                            <a:schemeClr val="dk1"/>
                          </a:solidFill>
                          <a:latin typeface="Arial"/>
                          <a:ea typeface="+mn-ea"/>
                          <a:cs typeface="Arial"/>
                        </a:rPr>
                        <a:t>yr</a:t>
                      </a:r>
                      <a:r>
                        <a:rPr lang="en-US" sz="1600" kern="1200">
                          <a:solidFill>
                            <a:schemeClr val="dk1"/>
                          </a:solidFill>
                          <a:latin typeface="Arial"/>
                          <a:ea typeface="+mn-ea"/>
                          <a:cs typeface="Arial"/>
                        </a:rPr>
                        <a:t>)</a:t>
                      </a:r>
                    </a:p>
                    <a:p>
                      <a:pPr marL="0" algn="ctr" defTabSz="914400" rtl="0" eaLnBrk="1" latinLnBrk="0" hangingPunct="1"/>
                      <a:r>
                        <a:rPr lang="en-US" sz="1600" kern="1200">
                          <a:solidFill>
                            <a:schemeClr val="dk1"/>
                          </a:solidFill>
                          <a:latin typeface="Arial" panose="020B0604020202020204" pitchFamily="34" charset="0"/>
                          <a:ea typeface="+mn-ea"/>
                          <a:cs typeface="Arial" panose="020B0604020202020204" pitchFamily="34" charset="0"/>
                        </a:rPr>
                        <a:t>New program pilots ($200k)</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79% to 83%</a:t>
                      </a:r>
                    </a:p>
                  </a:txBody>
                  <a:tcPr anchor="ctr"/>
                </a:tc>
                <a:extLst>
                  <a:ext uri="{0D108BD9-81ED-4DB2-BD59-A6C34878D82A}">
                    <a16:rowId xmlns:a16="http://schemas.microsoft.com/office/drawing/2014/main" val="1787661757"/>
                  </a:ext>
                </a:extLst>
              </a:tr>
              <a:tr h="903058">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Honors College</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+25 students</a:t>
                      </a:r>
                    </a:p>
                  </a:txBody>
                  <a:tcPr anchor="ctr"/>
                </a:tc>
                <a:tc>
                  <a:txBody>
                    <a:bodyPr/>
                    <a:lstStyle/>
                    <a:p>
                      <a:pPr marL="0" algn="ctr" defTabSz="914400" rtl="0" eaLnBrk="1" latinLnBrk="0" hangingPunct="1"/>
                      <a:r>
                        <a:rPr lang="en-US" sz="1600" kern="1200">
                          <a:solidFill>
                            <a:schemeClr val="dk1"/>
                          </a:solidFill>
                          <a:latin typeface="Arial"/>
                          <a:ea typeface="+mn-ea"/>
                          <a:cs typeface="Arial"/>
                        </a:rPr>
                        <a:t>Faculty ($125k/</a:t>
                      </a:r>
                      <a:r>
                        <a:rPr lang="en-US" sz="1600" kern="1200" err="1">
                          <a:solidFill>
                            <a:schemeClr val="dk1"/>
                          </a:solidFill>
                          <a:latin typeface="Arial"/>
                          <a:ea typeface="+mn-ea"/>
                          <a:cs typeface="Arial"/>
                        </a:rPr>
                        <a:t>yr</a:t>
                      </a:r>
                      <a:r>
                        <a:rPr lang="en-US" sz="1600" kern="1200">
                          <a:solidFill>
                            <a:schemeClr val="dk1"/>
                          </a:solidFill>
                          <a:latin typeface="Arial"/>
                          <a:ea typeface="+mn-ea"/>
                          <a:cs typeface="Arial"/>
                        </a:rPr>
                        <a:t>)</a:t>
                      </a:r>
                    </a:p>
                    <a:p>
                      <a:pPr marL="0" algn="ctr" defTabSz="914400" rtl="0" eaLnBrk="1" latinLnBrk="0" hangingPunct="1"/>
                      <a:r>
                        <a:rPr lang="en-US" sz="1600" kern="1200">
                          <a:solidFill>
                            <a:schemeClr val="dk1"/>
                          </a:solidFill>
                          <a:latin typeface="Arial" panose="020B0604020202020204" pitchFamily="34" charset="0"/>
                          <a:ea typeface="+mn-ea"/>
                          <a:cs typeface="Arial" panose="020B0604020202020204" pitchFamily="34" charset="0"/>
                        </a:rPr>
                        <a:t>Recruitment and retention ($600k/</a:t>
                      </a:r>
                      <a:r>
                        <a:rPr lang="en-US" sz="1600" kern="1200" err="1">
                          <a:solidFill>
                            <a:schemeClr val="dk1"/>
                          </a:solidFill>
                          <a:latin typeface="Arial" panose="020B0604020202020204" pitchFamily="34" charset="0"/>
                          <a:ea typeface="+mn-ea"/>
                          <a:cs typeface="Arial" panose="020B0604020202020204" pitchFamily="34" charset="0"/>
                        </a:rPr>
                        <a:t>yr</a:t>
                      </a:r>
                      <a:r>
                        <a:rPr lang="en-US" sz="1600" kern="1200">
                          <a:solidFill>
                            <a:schemeClr val="dk1"/>
                          </a:solidFill>
                          <a:latin typeface="Arial" panose="020B0604020202020204" pitchFamily="34" charset="0"/>
                          <a:ea typeface="+mn-ea"/>
                          <a:cs typeface="Arial" panose="020B0604020202020204" pitchFamily="34" charset="0"/>
                        </a:rPr>
                        <a:t>)</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235 to 300</a:t>
                      </a:r>
                    </a:p>
                  </a:txBody>
                  <a:tcPr anchor="ctr"/>
                </a:tc>
                <a:extLst>
                  <a:ext uri="{0D108BD9-81ED-4DB2-BD59-A6C34878D82A}">
                    <a16:rowId xmlns:a16="http://schemas.microsoft.com/office/drawing/2014/main" val="2250628757"/>
                  </a:ext>
                </a:extLst>
              </a:tr>
              <a:tr h="1171003">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Graduate Programs</a:t>
                      </a:r>
                    </a:p>
                  </a:txBody>
                  <a:tcPr anchor="ctr"/>
                </a:tc>
                <a:tc>
                  <a:txBody>
                    <a:bodyPr/>
                    <a:lstStyle/>
                    <a:p>
                      <a:pPr marL="0" algn="ctr" defTabSz="914400" rtl="0" eaLnBrk="1" latinLnBrk="0" hangingPunct="1"/>
                      <a:r>
                        <a:rPr lang="en-US" sz="2400" kern="1200">
                          <a:solidFill>
                            <a:schemeClr val="dk1"/>
                          </a:solidFill>
                          <a:latin typeface="Arial" panose="020B0604020202020204" pitchFamily="34" charset="0"/>
                          <a:ea typeface="+mn-ea"/>
                          <a:cs typeface="Arial" panose="020B0604020202020204" pitchFamily="34" charset="0"/>
                        </a:rPr>
                        <a:t>---</a:t>
                      </a:r>
                    </a:p>
                  </a:txBody>
                  <a:tcPr anchor="ctr"/>
                </a:tc>
                <a:tc>
                  <a:txBody>
                    <a:bodyPr/>
                    <a:lstStyle/>
                    <a:p>
                      <a:pPr marL="0" algn="ctr" defTabSz="914400" rtl="0" eaLnBrk="1" latinLnBrk="0" hangingPunct="1"/>
                      <a:r>
                        <a:rPr lang="en-US" sz="1600" kern="1200">
                          <a:solidFill>
                            <a:schemeClr val="dk1"/>
                          </a:solidFill>
                          <a:latin typeface="Arial"/>
                          <a:ea typeface="+mn-ea"/>
                          <a:cs typeface="Arial"/>
                        </a:rPr>
                        <a:t>Marketing and recruitment ($200k)</a:t>
                      </a:r>
                    </a:p>
                    <a:p>
                      <a:pPr marL="0" algn="ctr" defTabSz="914400" rtl="0" eaLnBrk="1" latinLnBrk="0" hangingPunct="1"/>
                      <a:r>
                        <a:rPr lang="en-US" sz="1600" kern="1200">
                          <a:solidFill>
                            <a:schemeClr val="dk1"/>
                          </a:solidFill>
                          <a:latin typeface="Arial" panose="020B0604020202020204" pitchFamily="34" charset="0"/>
                          <a:ea typeface="+mn-ea"/>
                          <a:cs typeface="Arial" panose="020B0604020202020204" pitchFamily="34" charset="0"/>
                        </a:rPr>
                        <a:t>Increase # of teaching assistants ($200k/</a:t>
                      </a:r>
                      <a:r>
                        <a:rPr lang="en-US" sz="1600" kern="1200" err="1">
                          <a:solidFill>
                            <a:schemeClr val="dk1"/>
                          </a:solidFill>
                          <a:latin typeface="Arial" panose="020B0604020202020204" pitchFamily="34" charset="0"/>
                          <a:ea typeface="+mn-ea"/>
                          <a:cs typeface="Arial" panose="020B0604020202020204" pitchFamily="34" charset="0"/>
                        </a:rPr>
                        <a:t>yr</a:t>
                      </a:r>
                      <a:r>
                        <a:rPr lang="en-US" sz="1600" kern="1200">
                          <a:solidFill>
                            <a:schemeClr val="dk1"/>
                          </a:solidFill>
                          <a:latin typeface="Arial" panose="020B0604020202020204" pitchFamily="34" charset="0"/>
                          <a:ea typeface="+mn-ea"/>
                          <a:cs typeface="Arial" panose="020B0604020202020204" pitchFamily="34" charset="0"/>
                        </a:rPr>
                        <a:t>)</a:t>
                      </a:r>
                    </a:p>
                  </a:txBody>
                  <a:tcPr anchor="ctr"/>
                </a:tc>
                <a:tc>
                  <a:txBody>
                    <a:bodyPr/>
                    <a:lstStyle/>
                    <a:p>
                      <a:pPr marL="0" algn="ctr" defTabSz="914400" rtl="0" eaLnBrk="1" latinLnBrk="0" hangingPunct="1"/>
                      <a:r>
                        <a:rPr lang="en-US" sz="1600" kern="1200">
                          <a:solidFill>
                            <a:schemeClr val="dk1"/>
                          </a:solidFill>
                          <a:latin typeface="Arial"/>
                          <a:ea typeface="+mn-ea"/>
                          <a:cs typeface="Arial"/>
                        </a:rPr>
                        <a:t>~250 to ~350 degrees awarded/</a:t>
                      </a:r>
                      <a:r>
                        <a:rPr lang="en-US" sz="1600" kern="1200" err="1">
                          <a:solidFill>
                            <a:schemeClr val="dk1"/>
                          </a:solidFill>
                          <a:latin typeface="Arial"/>
                          <a:ea typeface="+mn-ea"/>
                          <a:cs typeface="Arial"/>
                        </a:rPr>
                        <a:t>yr</a:t>
                      </a:r>
                    </a:p>
                    <a:p>
                      <a:pPr marL="0" algn="ctr" defTabSz="914400" rtl="0" eaLnBrk="1" latinLnBrk="0" hangingPunct="1"/>
                      <a:r>
                        <a:rPr lang="en-US" sz="1600" kern="1200">
                          <a:solidFill>
                            <a:schemeClr val="dk1"/>
                          </a:solidFill>
                          <a:latin typeface="Arial" panose="020B0604020202020204" pitchFamily="34" charset="0"/>
                          <a:ea typeface="+mn-ea"/>
                          <a:cs typeface="Arial" panose="020B0604020202020204" pitchFamily="34" charset="0"/>
                        </a:rPr>
                        <a:t>~750 to ~850 enrollment</a:t>
                      </a:r>
                    </a:p>
                  </a:txBody>
                  <a:tcPr/>
                </a:tc>
                <a:extLst>
                  <a:ext uri="{0D108BD9-81ED-4DB2-BD59-A6C34878D82A}">
                    <a16:rowId xmlns:a16="http://schemas.microsoft.com/office/drawing/2014/main" val="1310581335"/>
                  </a:ext>
                </a:extLst>
              </a:tr>
            </a:tbl>
          </a:graphicData>
        </a:graphic>
      </p:graphicFrame>
    </p:spTree>
    <p:extLst>
      <p:ext uri="{BB962C8B-B14F-4D97-AF65-F5344CB8AC3E}">
        <p14:creationId xmlns:p14="http://schemas.microsoft.com/office/powerpoint/2010/main" val="404432187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6FE68105-CD3E-DF33-815E-7C1C4C875CF5}"/>
              </a:ext>
            </a:extLst>
          </p:cNvPr>
          <p:cNvPicPr>
            <a:picLocks noChangeAspect="1"/>
          </p:cNvPicPr>
          <p:nvPr/>
        </p:nvPicPr>
        <p:blipFill>
          <a:blip r:embed="rId2"/>
          <a:stretch>
            <a:fillRect/>
          </a:stretch>
        </p:blipFill>
        <p:spPr>
          <a:xfrm>
            <a:off x="833628" y="19597"/>
            <a:ext cx="10547156" cy="6830013"/>
          </a:xfrm>
          <a:prstGeom prst="rect">
            <a:avLst/>
          </a:prstGeom>
        </p:spPr>
      </p:pic>
      <p:sp>
        <p:nvSpPr>
          <p:cNvPr id="3" name="Footer Placeholder 2">
            <a:extLst>
              <a:ext uri="{FF2B5EF4-FFF2-40B4-BE49-F238E27FC236}">
                <a16:creationId xmlns:a16="http://schemas.microsoft.com/office/drawing/2014/main" id="{3BF2393D-8FCF-1640-818C-B1DC7F44C811}"/>
              </a:ext>
            </a:extLst>
          </p:cNvPr>
          <p:cNvSpPr>
            <a:spLocks noGrp="1"/>
          </p:cNvSpPr>
          <p:nvPr>
            <p:ph type="ftr" sz="quarter" idx="11"/>
          </p:nvPr>
        </p:nvSpPr>
        <p:spPr>
          <a:xfrm>
            <a:off x="0" y="6397171"/>
            <a:ext cx="12192000" cy="365125"/>
          </a:xfrm>
        </p:spPr>
        <p:txBody>
          <a:bodyPr/>
          <a:lstStyle/>
          <a:p>
            <a:r>
              <a:rPr lang="en-US" b="1">
                <a:solidFill>
                  <a:srgbClr val="003F87"/>
                </a:solidFill>
                <a:latin typeface="Montserrat" pitchFamily="2" charset="77"/>
              </a:rPr>
              <a:t>WESTERN WASHINGTON UNIVERSITY </a:t>
            </a:r>
            <a:r>
              <a:rPr lang="en-US" sz="1600" b="1">
                <a:solidFill>
                  <a:srgbClr val="63C2FF"/>
                </a:solidFill>
                <a:latin typeface="Montserrat SemiBold" pitchFamily="2" charset="77"/>
              </a:rPr>
              <a:t>|</a:t>
            </a:r>
            <a:r>
              <a:rPr lang="en-US" b="1">
                <a:solidFill>
                  <a:srgbClr val="003F87"/>
                </a:solidFill>
                <a:latin typeface="Montserrat" pitchFamily="2" charset="77"/>
              </a:rPr>
              <a:t> </a:t>
            </a:r>
            <a:r>
              <a:rPr lang="en-US" b="1">
                <a:solidFill>
                  <a:srgbClr val="0C8FD3"/>
                </a:solidFill>
                <a:latin typeface="Montserrat" pitchFamily="2" charset="77"/>
              </a:rPr>
              <a:t>MAKE WAVES.</a:t>
            </a:r>
          </a:p>
        </p:txBody>
      </p:sp>
    </p:spTree>
    <p:extLst>
      <p:ext uri="{BB962C8B-B14F-4D97-AF65-F5344CB8AC3E}">
        <p14:creationId xmlns:p14="http://schemas.microsoft.com/office/powerpoint/2010/main" val="203387388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ke Waves - Light">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ern_Power-Point-Template_Light-1-Logo_1" id="{F8FBC31B-599B-7B48-ACD4-3069F73D30EC}" vid="{6F5D1B18-606F-2A47-B4C1-F7DB4518DD67}"/>
    </a:ext>
  </a:extLst>
</a:theme>
</file>

<file path=ppt/theme/theme3.xml><?xml version="1.0" encoding="utf-8"?>
<a:theme xmlns:a="http://schemas.openxmlformats.org/drawingml/2006/main" name="1_Make Waves - Light">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ern_Power-Point-Template_Light-1-Logo_1" id="{F8FBC31B-599B-7B48-ACD4-3069F73D30EC}" vid="{6F5D1B18-606F-2A47-B4C1-F7DB4518DD67}"/>
    </a:ext>
  </a:extLst>
</a:theme>
</file>

<file path=ppt/theme/theme4.xml><?xml version="1.0" encoding="utf-8"?>
<a:theme xmlns:a="http://schemas.openxmlformats.org/drawingml/2006/main" name="Make Waves - Light">
  <a:themeElements>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ern_Power-Point-Template_Light-1-Logo_1" id="{F8FBC31B-599B-7B48-ACD4-3069F73D30EC}" vid="{6F5D1B18-606F-2A47-B4C1-F7DB4518DD6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0.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1.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2.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3.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4.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5.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6.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7.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8.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19.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2.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20.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3.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4.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5.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6.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7.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8.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ppt/theme/themeOverride9.xml><?xml version="1.0" encoding="utf-8"?>
<a:themeOverride xmlns:a="http://schemas.openxmlformats.org/drawingml/2006/main">
  <a:clrScheme name="Custom 1">
    <a:dk1>
      <a:srgbClr val="002F5E"/>
    </a:dk1>
    <a:lt1>
      <a:srgbClr val="FFFFFF"/>
    </a:lt1>
    <a:dk2>
      <a:srgbClr val="003F87"/>
    </a:dk2>
    <a:lt2>
      <a:srgbClr val="F5F6F7"/>
    </a:lt2>
    <a:accent1>
      <a:srgbClr val="0079C8"/>
    </a:accent1>
    <a:accent2>
      <a:srgbClr val="63C2FF"/>
    </a:accent2>
    <a:accent3>
      <a:srgbClr val="003E86"/>
    </a:accent3>
    <a:accent4>
      <a:srgbClr val="002F5E"/>
    </a:accent4>
    <a:accent5>
      <a:srgbClr val="5DA124"/>
    </a:accent5>
    <a:accent6>
      <a:srgbClr val="B9D709"/>
    </a:accent6>
    <a:hlink>
      <a:srgbClr val="0079C8"/>
    </a:hlink>
    <a:folHlink>
      <a:srgbClr val="5DA12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085818126A714B87DEA8BB4E52AF01" ma:contentTypeVersion="12" ma:contentTypeDescription="Create a new document." ma:contentTypeScope="" ma:versionID="f8819aef25fd5a5002b5d1f559484476">
  <xsd:schema xmlns:xsd="http://www.w3.org/2001/XMLSchema" xmlns:xs="http://www.w3.org/2001/XMLSchema" xmlns:p="http://schemas.microsoft.com/office/2006/metadata/properties" xmlns:ns2="6054fc13-75b4-47cd-8636-8fb792f4f24c" xmlns:ns3="13f4cc8f-e122-4ec9-8fca-141169f1dd26" targetNamespace="http://schemas.microsoft.com/office/2006/metadata/properties" ma:root="true" ma:fieldsID="7824b8d74595f5e3895f058f59973d74" ns2:_="" ns3:_="">
    <xsd:import namespace="6054fc13-75b4-47cd-8636-8fb792f4f24c"/>
    <xsd:import namespace="13f4cc8f-e122-4ec9-8fca-141169f1dd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4fc13-75b4-47cd-8636-8fb792f4f2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f4cc8f-e122-4ec9-8fca-141169f1dd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806F4A-1142-4B56-AF0E-C017958CC640}">
  <ds:schemaRef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 ds:uri="5bbd7608-726a-4db2-ac8b-7903ed952239"/>
    <ds:schemaRef ds:uri="http://purl.org/dc/elements/1.1/"/>
    <ds:schemaRef ds:uri="http://schemas.openxmlformats.org/package/2006/metadata/core-properties"/>
    <ds:schemaRef ds:uri="731b1288-f3da-476f-b677-f7ee50fd768e"/>
  </ds:schemaRefs>
</ds:datastoreItem>
</file>

<file path=customXml/itemProps2.xml><?xml version="1.0" encoding="utf-8"?>
<ds:datastoreItem xmlns:ds="http://schemas.openxmlformats.org/officeDocument/2006/customXml" ds:itemID="{27E3C880-1E23-4624-B78B-097C2DA299A3}"/>
</file>

<file path=customXml/itemProps3.xml><?xml version="1.0" encoding="utf-8"?>
<ds:datastoreItem xmlns:ds="http://schemas.openxmlformats.org/officeDocument/2006/customXml" ds:itemID="{0C2BFED5-0161-4D15-B61D-1BFB70115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1916</Words>
  <Application>Microsoft Office PowerPoint</Application>
  <PresentationFormat>Widescreen</PresentationFormat>
  <Paragraphs>213</Paragraphs>
  <Slides>31</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Arial</vt:lpstr>
      <vt:lpstr>Calibri</vt:lpstr>
      <vt:lpstr>Calibri Light</vt:lpstr>
      <vt:lpstr>Courier New</vt:lpstr>
      <vt:lpstr>Fira Sans</vt:lpstr>
      <vt:lpstr>Fira Sans Regular</vt:lpstr>
      <vt:lpstr>Montserrat</vt:lpstr>
      <vt:lpstr>Montserrat Bold</vt:lpstr>
      <vt:lpstr>Montserrat Bold</vt:lpstr>
      <vt:lpstr>Montserrat SemiBold</vt:lpstr>
      <vt:lpstr>Wingdings</vt:lpstr>
      <vt:lpstr>Office Theme</vt:lpstr>
      <vt:lpstr>Make Waves - Light</vt:lpstr>
      <vt:lpstr>1_Make Waves - Light</vt:lpstr>
      <vt:lpstr>Make Waves - Light</vt:lpstr>
      <vt:lpstr>University Advancement</vt:lpstr>
      <vt:lpstr>Division Overview</vt:lpstr>
      <vt:lpstr>UNIVERSITY ADVANCEMENT</vt:lpstr>
      <vt:lpstr>UNIVERSITY ADVANCEMENT SERVING WESTERN</vt:lpstr>
      <vt:lpstr>PowerPoint Presentation</vt:lpstr>
      <vt:lpstr>PowerPoint Presentation</vt:lpstr>
      <vt:lpstr>UNIVERSITY-WIDE FUNDING PRIORITIES</vt:lpstr>
      <vt:lpstr>UNIVERSITY-WIDE FUNDING PRIORITIES</vt:lpstr>
      <vt:lpstr>PowerPoint Presentation</vt:lpstr>
      <vt:lpstr>ADVANCEMENT SERVICES</vt:lpstr>
      <vt:lpstr>PROSPECT RESEARCH AND MANAGEMENT</vt:lpstr>
      <vt:lpstr>WWU PROSPECT DATA</vt:lpstr>
      <vt:lpstr>WWU ALUMNI PROSPECT DATA</vt:lpstr>
      <vt:lpstr>FY2023 KEY METRICS</vt:lpstr>
      <vt:lpstr>MAJOR GIFTS AND ESTATE PLANNING</vt:lpstr>
      <vt:lpstr>CORPORATE AND FOUNDATION RELATIONS (CFR)</vt:lpstr>
      <vt:lpstr>DONOR ENGAGEMENT CYCLE</vt:lpstr>
      <vt:lpstr>PowerPoint Presentation</vt:lpstr>
      <vt:lpstr>ALUMNI AND CONSTITUENT ENGAGEMENT</vt:lpstr>
      <vt:lpstr>ANNUAL GIVING</vt:lpstr>
      <vt:lpstr>FINANCE AND OPERATIONS</vt:lpstr>
      <vt:lpstr>WWU ALUMNI ASSOCIATION</vt:lpstr>
      <vt:lpstr>SIGNATURE PROGRAM</vt:lpstr>
      <vt:lpstr>SIGNATURE PROGRAM</vt:lpstr>
      <vt:lpstr>WWU FOUNDATION</vt:lpstr>
      <vt:lpstr>WWU FOUNDATION</vt:lpstr>
      <vt:lpstr>FUNDRAISING RESULTS</vt:lpstr>
      <vt:lpstr>ENDOWMENT ASSETS UNDER MANAGEMENT</vt:lpstr>
      <vt:lpstr>SUPPORT TO THE UNIVERSITY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Zeck Koa</dc:creator>
  <cp:lastModifiedBy>Loni Samborski</cp:lastModifiedBy>
  <cp:revision>2</cp:revision>
  <dcterms:created xsi:type="dcterms:W3CDTF">2014-05-29T15:38:44Z</dcterms:created>
  <dcterms:modified xsi:type="dcterms:W3CDTF">2022-10-07T21:38:22Z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463200.000000000</vt:lpwstr>
  </property>
  <property fmtid="{D5CDD505-2E9C-101B-9397-08002B2CF9AE}" pid="3" name="ContentTypeId">
    <vt:lpwstr>0x0101007B085818126A714B87DEA8BB4E52AF01</vt:lpwstr>
  </property>
</Properties>
</file>